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2"/>
    <p:sldId id="293" r:id="rId3"/>
    <p:sldId id="294" r:id="rId4"/>
    <p:sldId id="299" r:id="rId5"/>
    <p:sldId id="298" r:id="rId6"/>
    <p:sldId id="295" r:id="rId7"/>
    <p:sldId id="262" r:id="rId8"/>
    <p:sldId id="258" r:id="rId9"/>
    <p:sldId id="264" r:id="rId10"/>
    <p:sldId id="292" r:id="rId11"/>
    <p:sldId id="296" r:id="rId12"/>
    <p:sldId id="297" r:id="rId13"/>
    <p:sldId id="305" r:id="rId14"/>
    <p:sldId id="301" r:id="rId15"/>
    <p:sldId id="306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F4E7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F4E7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F4E7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F4E7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1937" y="-79399"/>
            <a:ext cx="11267643" cy="926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F4E7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3760" y="1078483"/>
            <a:ext cx="11490325" cy="1927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70.jpg"/><Relationship Id="rId7" Type="http://schemas.openxmlformats.org/officeDocument/2006/relationships/image" Target="../media/image74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Relationship Id="rId9" Type="http://schemas.openxmlformats.org/officeDocument/2006/relationships/image" Target="../media/image7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www.roszdravnadzor.gov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jp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jp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69" y="2415666"/>
            <a:ext cx="94043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4069" marR="5080" indent="-80200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44060"/>
                </a:solidFill>
                <a:latin typeface="Tahoma"/>
                <a:cs typeface="Tahoma"/>
              </a:rPr>
              <a:t>ФЕДЕРАЛЬНЫЙ ГОСУДАРСТВЕННЫЙ</a:t>
            </a:r>
            <a:r>
              <a:rPr sz="2400" b="1" spc="1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44060"/>
                </a:solidFill>
                <a:latin typeface="Tahoma"/>
                <a:cs typeface="Tahoma"/>
              </a:rPr>
              <a:t>КОНТРОЛЬ</a:t>
            </a:r>
            <a:r>
              <a:rPr sz="2400" b="1" spc="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44060"/>
                </a:solidFill>
                <a:latin typeface="Tahoma"/>
                <a:cs typeface="Tahoma"/>
              </a:rPr>
              <a:t>(НАДЗОР) </a:t>
            </a:r>
            <a:r>
              <a:rPr sz="2400" b="1" dirty="0">
                <a:solidFill>
                  <a:srgbClr val="244060"/>
                </a:solidFill>
                <a:latin typeface="Tahoma"/>
                <a:cs typeface="Tahoma"/>
              </a:rPr>
              <a:t>В СФЕРЕ ОБРАЩЕНИЯ</a:t>
            </a:r>
            <a:r>
              <a:rPr sz="2400" b="1" spc="2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44060"/>
                </a:solidFill>
                <a:latin typeface="Tahoma"/>
                <a:cs typeface="Tahoma"/>
              </a:rPr>
              <a:t>МЕДИЦИНСКИХ</a:t>
            </a:r>
            <a:r>
              <a:rPr sz="2400" b="1" spc="-10" dirty="0">
                <a:solidFill>
                  <a:srgbClr val="244060"/>
                </a:solidFill>
                <a:latin typeface="Tahoma"/>
                <a:cs typeface="Tahoma"/>
              </a:rPr>
              <a:t> ИЗДЕЛИЙ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0" y="3429000"/>
            <a:ext cx="3736340" cy="0"/>
          </a:xfrm>
          <a:custGeom>
            <a:avLst/>
            <a:gdLst/>
            <a:ahLst/>
            <a:cxnLst/>
            <a:rect l="l" t="t" r="r" b="b"/>
            <a:pathLst>
              <a:path w="3736340">
                <a:moveTo>
                  <a:pt x="0" y="0"/>
                </a:moveTo>
                <a:lnTo>
                  <a:pt x="3735958" y="0"/>
                </a:lnTo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9465" y="50038"/>
            <a:ext cx="4857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ЖИЗНЕННЫЙ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ЦИКЛ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МЕДИЦИНСКОГО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ИЗДЕЛИЯ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2255" y="649159"/>
            <a:ext cx="12217400" cy="6222365"/>
            <a:chOff x="-12255" y="649159"/>
            <a:chExt cx="12217400" cy="6222365"/>
          </a:xfrm>
        </p:grpSpPr>
        <p:sp>
          <p:nvSpPr>
            <p:cNvPr id="4" name="object 4"/>
            <p:cNvSpPr/>
            <p:nvPr/>
          </p:nvSpPr>
          <p:spPr>
            <a:xfrm>
              <a:off x="762" y="662176"/>
              <a:ext cx="12191365" cy="6196330"/>
            </a:xfrm>
            <a:custGeom>
              <a:avLst/>
              <a:gdLst/>
              <a:ahLst/>
              <a:cxnLst/>
              <a:rect l="l" t="t" r="r" b="b"/>
              <a:pathLst>
                <a:path w="12191365" h="6196330">
                  <a:moveTo>
                    <a:pt x="12191238" y="6195820"/>
                  </a:moveTo>
                  <a:lnTo>
                    <a:pt x="12191238" y="0"/>
                  </a:lnTo>
                  <a:lnTo>
                    <a:pt x="0" y="0"/>
                  </a:lnTo>
                  <a:lnTo>
                    <a:pt x="0" y="6195820"/>
                  </a:lnTo>
                  <a:lnTo>
                    <a:pt x="12191238" y="6195820"/>
                  </a:lnTo>
                  <a:close/>
                </a:path>
              </a:pathLst>
            </a:custGeom>
            <a:solidFill>
              <a:srgbClr val="4F81BC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" y="662176"/>
              <a:ext cx="12191365" cy="6196330"/>
            </a:xfrm>
            <a:custGeom>
              <a:avLst/>
              <a:gdLst/>
              <a:ahLst/>
              <a:cxnLst/>
              <a:rect l="l" t="t" r="r" b="b"/>
              <a:pathLst>
                <a:path w="12191365" h="6196330">
                  <a:moveTo>
                    <a:pt x="12191238" y="0"/>
                  </a:moveTo>
                  <a:lnTo>
                    <a:pt x="0" y="0"/>
                  </a:lnTo>
                  <a:lnTo>
                    <a:pt x="0" y="6195820"/>
                  </a:lnTo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22235" y="315468"/>
            <a:ext cx="2219325" cy="342900"/>
          </a:xfrm>
          <a:prstGeom prst="rect">
            <a:avLst/>
          </a:prstGeom>
          <a:solidFill>
            <a:srgbClr val="FF9933"/>
          </a:solidFill>
        </p:spPr>
        <p:txBody>
          <a:bodyPr vert="horz" wrap="square" lIns="0" tIns="41275" rIns="0" bIns="0" rtlCol="0">
            <a:spAutoFit/>
          </a:bodyPr>
          <a:lstStyle/>
          <a:p>
            <a:pPr marL="670560">
              <a:lnSpc>
                <a:spcPct val="100000"/>
              </a:lnSpc>
              <a:spcBef>
                <a:spcPts val="32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Контроль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3375" y="1373124"/>
            <a:ext cx="9745345" cy="0"/>
          </a:xfrm>
          <a:custGeom>
            <a:avLst/>
            <a:gdLst/>
            <a:ahLst/>
            <a:cxnLst/>
            <a:rect l="l" t="t" r="r" b="b"/>
            <a:pathLst>
              <a:path w="9745345">
                <a:moveTo>
                  <a:pt x="0" y="0"/>
                </a:moveTo>
                <a:lnTo>
                  <a:pt x="9745345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58588" y="656082"/>
            <a:ext cx="152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0859C"/>
                </a:solidFill>
                <a:latin typeface="Calibri"/>
                <a:cs typeface="Calibri"/>
              </a:rPr>
              <a:t>Разработка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5435" y="1275334"/>
            <a:ext cx="1668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0859C"/>
                </a:solidFill>
                <a:latin typeface="Calibri"/>
                <a:cs typeface="Calibri"/>
              </a:rPr>
              <a:t>Регистрация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0856" y="1405255"/>
            <a:ext cx="3751579" cy="170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8450" algn="l"/>
              </a:tabLst>
            </a:pPr>
            <a:r>
              <a:rPr sz="1100" dirty="0">
                <a:latin typeface="Calibri"/>
                <a:cs typeface="Calibri"/>
              </a:rPr>
              <a:t>Ввоз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целях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гос.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регистрации</a:t>
            </a:r>
            <a:endParaRPr sz="1100">
              <a:latin typeface="Calibri"/>
              <a:cs typeface="Calibri"/>
            </a:endParaRPr>
          </a:p>
          <a:p>
            <a:pPr marL="298450" indent="-285750" algn="just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sz="1100" dirty="0">
                <a:latin typeface="Calibri"/>
                <a:cs typeface="Calibri"/>
              </a:rPr>
              <a:t>Технические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испытания</a:t>
            </a:r>
            <a:endParaRPr sz="1100">
              <a:latin typeface="Calibri"/>
              <a:cs typeface="Calibri"/>
            </a:endParaRPr>
          </a:p>
          <a:p>
            <a:pPr marL="297815" marR="455930" indent="-285750" algn="just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100" spc="-10" dirty="0">
                <a:latin typeface="Calibri"/>
                <a:cs typeface="Calibri"/>
              </a:rPr>
              <a:t>Токсикологические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исследования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(национальное 	законодательство),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исследования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целью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оценки 	биологического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действия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медицинских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изделий</a:t>
            </a:r>
            <a:endParaRPr sz="1100"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</a:pPr>
            <a:r>
              <a:rPr sz="1100" spc="-10" dirty="0">
                <a:latin typeface="Calibri"/>
                <a:cs typeface="Calibri"/>
              </a:rPr>
              <a:t>(законодательство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ЕАЭС)</a:t>
            </a:r>
            <a:endParaRPr sz="11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100" dirty="0">
                <a:latin typeface="Calibri"/>
                <a:cs typeface="Calibri"/>
              </a:rPr>
              <a:t>Испытания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целях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утверждения </a:t>
            </a:r>
            <a:r>
              <a:rPr sz="1100" dirty="0">
                <a:latin typeface="Calibri"/>
                <a:cs typeface="Calibri"/>
              </a:rPr>
              <a:t>типа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средств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измерений</a:t>
            </a:r>
            <a:endParaRPr sz="11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100" dirty="0">
                <a:latin typeface="Calibri"/>
                <a:cs typeface="Calibri"/>
              </a:rPr>
              <a:t>Клинические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испытания</a:t>
            </a:r>
            <a:endParaRPr sz="11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100" dirty="0">
                <a:latin typeface="Calibri"/>
                <a:cs typeface="Calibri"/>
              </a:rPr>
              <a:t>Экспертиза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качества,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эффективности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безопасности</a:t>
            </a:r>
            <a:endParaRPr sz="11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100" spc="-10" dirty="0">
                <a:latin typeface="Calibri"/>
                <a:cs typeface="Calibri"/>
              </a:rPr>
              <a:t>Инспектирование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производства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медицинских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изделий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9668" y="1639823"/>
            <a:ext cx="2192020" cy="210820"/>
          </a:xfrm>
          <a:prstGeom prst="rect">
            <a:avLst/>
          </a:prstGeom>
          <a:solidFill>
            <a:srgbClr val="4F81BC">
              <a:alpha val="14901"/>
            </a:srgbClr>
          </a:solidFill>
          <a:ln w="6096">
            <a:solidFill>
              <a:srgbClr val="94B3D6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6096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375F92"/>
                </a:solidFill>
                <a:latin typeface="Calibri"/>
                <a:cs typeface="Calibri"/>
              </a:rPr>
              <a:t>Росздравнадзор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2647" y="1897507"/>
            <a:ext cx="22961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9085" algn="l"/>
              </a:tabLst>
            </a:pPr>
            <a:r>
              <a:rPr sz="1100" dirty="0">
                <a:latin typeface="Calibri"/>
                <a:cs typeface="Calibri"/>
              </a:rPr>
              <a:t>ФГК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(надзор)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за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обращением</a:t>
            </a:r>
            <a:r>
              <a:rPr sz="1100" spc="-25" dirty="0">
                <a:latin typeface="Calibri"/>
                <a:cs typeface="Calibri"/>
              </a:rPr>
              <a:t> МИ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03375" y="3218688"/>
            <a:ext cx="9745345" cy="0"/>
          </a:xfrm>
          <a:custGeom>
            <a:avLst/>
            <a:gdLst/>
            <a:ahLst/>
            <a:cxnLst/>
            <a:rect l="l" t="t" r="r" b="b"/>
            <a:pathLst>
              <a:path w="9745345">
                <a:moveTo>
                  <a:pt x="0" y="0"/>
                </a:moveTo>
                <a:lnTo>
                  <a:pt x="9745345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82388" y="3244341"/>
            <a:ext cx="1887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0859C"/>
                </a:solidFill>
                <a:latin typeface="Calibri"/>
                <a:cs typeface="Calibri"/>
              </a:rPr>
              <a:t>Производство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5098" y="3281298"/>
            <a:ext cx="252603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9085" algn="l"/>
              </a:tabLst>
            </a:pPr>
            <a:r>
              <a:rPr sz="1100" dirty="0">
                <a:latin typeface="Calibri"/>
                <a:cs typeface="Calibri"/>
              </a:rPr>
              <a:t>Производство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медицинских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изделий</a:t>
            </a:r>
            <a:endParaRPr sz="1100">
              <a:latin typeface="Calibri"/>
              <a:cs typeface="Calibri"/>
            </a:endParaRPr>
          </a:p>
          <a:p>
            <a:pPr marL="299085" marR="306070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100" spc="-10" dirty="0">
                <a:latin typeface="Calibri"/>
                <a:cs typeface="Calibri"/>
              </a:rPr>
              <a:t>Инспектирование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производства медицинских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изделий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30033" y="3581857"/>
            <a:ext cx="22961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9085" algn="l"/>
              </a:tabLst>
            </a:pPr>
            <a:r>
              <a:rPr sz="1100" dirty="0">
                <a:latin typeface="Calibri"/>
                <a:cs typeface="Calibri"/>
              </a:rPr>
              <a:t>ФГК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(надзор)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за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обращением</a:t>
            </a:r>
            <a:r>
              <a:rPr sz="1100" spc="-25" dirty="0">
                <a:latin typeface="Calibri"/>
                <a:cs typeface="Calibri"/>
              </a:rPr>
              <a:t> МИ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12735" y="3275076"/>
            <a:ext cx="2192020" cy="210820"/>
          </a:xfrm>
          <a:prstGeom prst="rect">
            <a:avLst/>
          </a:prstGeom>
          <a:solidFill>
            <a:srgbClr val="4F81BC">
              <a:alpha val="14901"/>
            </a:srgbClr>
          </a:solidFill>
          <a:ln w="6096">
            <a:solidFill>
              <a:srgbClr val="94B3D6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608965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375F92"/>
                </a:solidFill>
                <a:latin typeface="Calibri"/>
                <a:cs typeface="Calibri"/>
              </a:rPr>
              <a:t>Росздравнадзор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03375" y="4108703"/>
            <a:ext cx="9745345" cy="0"/>
          </a:xfrm>
          <a:custGeom>
            <a:avLst/>
            <a:gdLst/>
            <a:ahLst/>
            <a:cxnLst/>
            <a:rect l="l" t="t" r="r" b="b"/>
            <a:pathLst>
              <a:path w="9745345">
                <a:moveTo>
                  <a:pt x="0" y="0"/>
                </a:moveTo>
                <a:lnTo>
                  <a:pt x="9745345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031740" y="4063695"/>
            <a:ext cx="1590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0859C"/>
                </a:solidFill>
                <a:latin typeface="Calibri"/>
                <a:cs typeface="Calibri"/>
              </a:rPr>
              <a:t>Реализация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4560" y="4328286"/>
            <a:ext cx="2839720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085" algn="l"/>
              </a:tabLst>
            </a:pPr>
            <a:r>
              <a:rPr sz="1100" spc="-10" dirty="0">
                <a:latin typeface="Calibri"/>
                <a:cs typeface="Calibri"/>
              </a:rPr>
              <a:t>Оптовая/розничная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продажа</a:t>
            </a:r>
            <a:endParaRPr sz="11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100" spc="-10" dirty="0">
                <a:latin typeface="Calibri"/>
                <a:cs typeface="Calibri"/>
              </a:rPr>
              <a:t>Транспортировка</a:t>
            </a:r>
            <a:endParaRPr sz="11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100" spc="-10" dirty="0">
                <a:latin typeface="Calibri"/>
                <a:cs typeface="Calibri"/>
              </a:rPr>
              <a:t>Хранение</a:t>
            </a:r>
            <a:endParaRPr sz="11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100" dirty="0">
                <a:latin typeface="Calibri"/>
                <a:cs typeface="Calibri"/>
              </a:rPr>
              <a:t>Получение </a:t>
            </a:r>
            <a:r>
              <a:rPr sz="1100" spc="-10" dirty="0">
                <a:latin typeface="Calibri"/>
                <a:cs typeface="Calibri"/>
              </a:rPr>
              <a:t>сертификата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о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происхождении товара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12634" y="4477258"/>
            <a:ext cx="18484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085" algn="l"/>
              </a:tabLst>
            </a:pPr>
            <a:r>
              <a:rPr sz="1100" spc="-10" dirty="0">
                <a:latin typeface="Calibri"/>
                <a:cs typeface="Calibri"/>
              </a:rPr>
              <a:t>Государственные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закупки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49668" y="4174235"/>
            <a:ext cx="2192020" cy="210820"/>
          </a:xfrm>
          <a:prstGeom prst="rect">
            <a:avLst/>
          </a:prstGeom>
          <a:solidFill>
            <a:srgbClr val="4F81BC">
              <a:alpha val="14901"/>
            </a:srgbClr>
          </a:solidFill>
          <a:ln w="6096">
            <a:solidFill>
              <a:srgbClr val="94B3D6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375F92"/>
                </a:solidFill>
                <a:latin typeface="Calibri"/>
                <a:cs typeface="Calibri"/>
              </a:rPr>
              <a:t>ФАС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49668" y="4759452"/>
            <a:ext cx="2192020" cy="208915"/>
          </a:xfrm>
          <a:prstGeom prst="rect">
            <a:avLst/>
          </a:prstGeom>
          <a:solidFill>
            <a:srgbClr val="4F81BC">
              <a:alpha val="14901"/>
            </a:srgbClr>
          </a:solidFill>
          <a:ln w="6096">
            <a:solidFill>
              <a:srgbClr val="94B3D6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6096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375F92"/>
                </a:solidFill>
                <a:latin typeface="Calibri"/>
                <a:cs typeface="Calibri"/>
              </a:rPr>
              <a:t>Росздравнадзор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12634" y="4986020"/>
            <a:ext cx="21818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184150" algn="l"/>
              </a:tabLst>
            </a:pPr>
            <a:r>
              <a:rPr sz="1100" dirty="0">
                <a:latin typeface="Calibri"/>
                <a:cs typeface="Calibri"/>
              </a:rPr>
              <a:t>ФГК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(надзор)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за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обращением</a:t>
            </a:r>
            <a:r>
              <a:rPr sz="1100" spc="-25" dirty="0">
                <a:latin typeface="Calibri"/>
                <a:cs typeface="Calibri"/>
              </a:rPr>
              <a:t> МИ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23772" y="5306567"/>
            <a:ext cx="9745345" cy="0"/>
          </a:xfrm>
          <a:custGeom>
            <a:avLst/>
            <a:gdLst/>
            <a:ahLst/>
            <a:cxnLst/>
            <a:rect l="l" t="t" r="r" b="b"/>
            <a:pathLst>
              <a:path w="9745345">
                <a:moveTo>
                  <a:pt x="0" y="0"/>
                </a:moveTo>
                <a:lnTo>
                  <a:pt x="9745345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152391" y="5299354"/>
            <a:ext cx="3649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0859C"/>
                </a:solidFill>
                <a:latin typeface="Calibri"/>
                <a:cs typeface="Calibri"/>
              </a:rPr>
              <a:t>Применение/эксплуатация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4560" y="5569102"/>
            <a:ext cx="208978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085" algn="l"/>
              </a:tabLst>
            </a:pPr>
            <a:r>
              <a:rPr sz="1100" spc="-10" dirty="0">
                <a:latin typeface="Calibri"/>
                <a:cs typeface="Calibri"/>
              </a:rPr>
              <a:t>Хранение</a:t>
            </a:r>
            <a:endParaRPr sz="11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100" dirty="0">
                <a:latin typeface="Calibri"/>
                <a:cs typeface="Calibri"/>
              </a:rPr>
              <a:t>Монтаж,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наладка</a:t>
            </a:r>
            <a:endParaRPr sz="11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</a:tabLst>
            </a:pPr>
            <a:r>
              <a:rPr sz="1100" dirty="0">
                <a:latin typeface="Calibri"/>
                <a:cs typeface="Calibri"/>
              </a:rPr>
              <a:t>Техническое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обслуживание</a:t>
            </a:r>
            <a:endParaRPr sz="11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100" spc="-10" dirty="0">
                <a:latin typeface="Calibri"/>
                <a:cs typeface="Calibri"/>
              </a:rPr>
              <a:t>Ремонт</a:t>
            </a:r>
            <a:endParaRPr sz="11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100" spc="-10" dirty="0">
                <a:latin typeface="Calibri"/>
                <a:cs typeface="Calibri"/>
              </a:rPr>
              <a:t>Вывоз</a:t>
            </a:r>
            <a:endParaRPr sz="11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100" dirty="0">
                <a:latin typeface="Calibri"/>
                <a:cs typeface="Calibri"/>
              </a:rPr>
              <a:t>Утилизация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или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уничтожение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77100" y="5661659"/>
            <a:ext cx="2733040" cy="210820"/>
          </a:xfrm>
          <a:prstGeom prst="rect">
            <a:avLst/>
          </a:prstGeom>
          <a:solidFill>
            <a:srgbClr val="4F81BC">
              <a:alpha val="14901"/>
            </a:srgbClr>
          </a:solidFill>
          <a:ln w="6096">
            <a:solidFill>
              <a:srgbClr val="94B3D6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80110">
              <a:lnSpc>
                <a:spcPct val="100000"/>
              </a:lnSpc>
              <a:spcBef>
                <a:spcPts val="110"/>
              </a:spcBef>
            </a:pPr>
            <a:r>
              <a:rPr sz="1100" spc="-10" dirty="0">
                <a:solidFill>
                  <a:srgbClr val="375F92"/>
                </a:solidFill>
                <a:latin typeface="Calibri"/>
                <a:cs typeface="Calibri"/>
              </a:rPr>
              <a:t>Росздравнадзор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73797" y="5912307"/>
            <a:ext cx="437832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085" algn="l"/>
              </a:tabLst>
            </a:pPr>
            <a:r>
              <a:rPr sz="1100" spc="-10" dirty="0">
                <a:latin typeface="Calibri"/>
                <a:cs typeface="Calibri"/>
              </a:rPr>
              <a:t>Лицензирование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деятельности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по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техническому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обслуживанию </a:t>
            </a:r>
            <a:r>
              <a:rPr sz="1100" spc="-25" dirty="0">
                <a:latin typeface="Calibri"/>
                <a:cs typeface="Calibri"/>
              </a:rPr>
              <a:t>МИ</a:t>
            </a:r>
            <a:endParaRPr sz="11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</a:tabLst>
            </a:pPr>
            <a:r>
              <a:rPr sz="1100" dirty="0">
                <a:latin typeface="Calibri"/>
                <a:cs typeface="Calibri"/>
              </a:rPr>
              <a:t>ФГК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(надзор)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за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обращением</a:t>
            </a:r>
            <a:r>
              <a:rPr sz="1100" spc="-25" dirty="0">
                <a:latin typeface="Calibri"/>
                <a:cs typeface="Calibri"/>
              </a:rPr>
              <a:t> МИ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49668" y="2250948"/>
            <a:ext cx="2192020" cy="210820"/>
          </a:xfrm>
          <a:prstGeom prst="rect">
            <a:avLst/>
          </a:prstGeom>
          <a:solidFill>
            <a:srgbClr val="4F81BC">
              <a:alpha val="14901"/>
            </a:srgbClr>
          </a:solidFill>
          <a:ln w="6096">
            <a:solidFill>
              <a:srgbClr val="94B3D6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575945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375F92"/>
                </a:solidFill>
                <a:latin typeface="Calibri"/>
                <a:cs typeface="Calibri"/>
              </a:rPr>
              <a:t>Росаккредитация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62647" y="2546985"/>
            <a:ext cx="26136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9085" algn="l"/>
              </a:tabLst>
            </a:pPr>
            <a:r>
              <a:rPr sz="1100" spc="-10" dirty="0">
                <a:latin typeface="Calibri"/>
                <a:cs typeface="Calibri"/>
              </a:rPr>
              <a:t>Испытательные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лаборатории </a:t>
            </a:r>
            <a:r>
              <a:rPr sz="1100" spc="-10" dirty="0">
                <a:latin typeface="Calibri"/>
                <a:cs typeface="Calibri"/>
              </a:rPr>
              <a:t>(центры)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05939" y="320040"/>
            <a:ext cx="2219325" cy="341630"/>
          </a:xfrm>
          <a:prstGeom prst="rect">
            <a:avLst/>
          </a:prstGeom>
          <a:solidFill>
            <a:srgbClr val="FF9933"/>
          </a:solidFill>
        </p:spPr>
        <p:txBody>
          <a:bodyPr vert="horz" wrap="square" lIns="0" tIns="40640" rIns="0" bIns="0" rtlCol="0">
            <a:spAutoFit/>
          </a:bodyPr>
          <a:lstStyle/>
          <a:p>
            <a:pPr marL="634365">
              <a:lnSpc>
                <a:spcPct val="100000"/>
              </a:lnSpc>
              <a:spcBef>
                <a:spcPts val="320"/>
              </a:spcBef>
            </a:pPr>
            <a:r>
              <a:rPr sz="1600" spc="-10" dirty="0">
                <a:latin typeface="Microsoft Sans Serif"/>
                <a:cs typeface="Microsoft Sans Serif"/>
              </a:rPr>
              <a:t>Процессы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77100" y="6324600"/>
            <a:ext cx="2190115" cy="210820"/>
          </a:xfrm>
          <a:prstGeom prst="rect">
            <a:avLst/>
          </a:prstGeom>
          <a:solidFill>
            <a:srgbClr val="4F81BC">
              <a:alpha val="14901"/>
            </a:srgbClr>
          </a:solidFill>
          <a:ln w="6096">
            <a:solidFill>
              <a:srgbClr val="94B3D6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574675">
              <a:lnSpc>
                <a:spcPct val="100000"/>
              </a:lnSpc>
              <a:spcBef>
                <a:spcPts val="110"/>
              </a:spcBef>
            </a:pPr>
            <a:r>
              <a:rPr sz="1100" spc="-10" dirty="0">
                <a:solidFill>
                  <a:srgbClr val="375F92"/>
                </a:solidFill>
                <a:latin typeface="Calibri"/>
                <a:cs typeface="Calibri"/>
              </a:rPr>
              <a:t>Росаккредитация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73797" y="6532270"/>
            <a:ext cx="205867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085" algn="l"/>
              </a:tabLst>
            </a:pPr>
            <a:r>
              <a:rPr sz="1100" spc="-10" dirty="0">
                <a:latin typeface="Calibri"/>
                <a:cs typeface="Calibri"/>
              </a:rPr>
              <a:t>Испытательные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лаборатории</a:t>
            </a:r>
            <a:endParaRPr sz="11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</a:tabLst>
            </a:pPr>
            <a:r>
              <a:rPr sz="1100" dirty="0">
                <a:latin typeface="Calibri"/>
                <a:cs typeface="Calibri"/>
              </a:rPr>
              <a:t>Органы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инспекции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0856" y="733501"/>
            <a:ext cx="3500754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9085" algn="l"/>
              </a:tabLst>
            </a:pPr>
            <a:r>
              <a:rPr sz="1100" dirty="0">
                <a:latin typeface="Calibri"/>
                <a:cs typeface="Calibri"/>
              </a:rPr>
              <a:t>получение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грантов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форме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субсидий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на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реализацию</a:t>
            </a:r>
            <a:endParaRPr sz="11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проектов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по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разработке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медицинских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изделий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32319" y="691895"/>
            <a:ext cx="4561840" cy="311150"/>
          </a:xfrm>
          <a:custGeom>
            <a:avLst/>
            <a:gdLst/>
            <a:ahLst/>
            <a:cxnLst/>
            <a:rect l="l" t="t" r="r" b="b"/>
            <a:pathLst>
              <a:path w="4561840" h="311150">
                <a:moveTo>
                  <a:pt x="0" y="310896"/>
                </a:moveTo>
                <a:lnTo>
                  <a:pt x="4561332" y="310896"/>
                </a:lnTo>
                <a:lnTo>
                  <a:pt x="456133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ln w="6096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12583" y="658113"/>
            <a:ext cx="4186554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375F92"/>
                </a:solidFill>
                <a:latin typeface="Calibri"/>
                <a:cs typeface="Calibri"/>
              </a:rPr>
              <a:t>Министерство</a:t>
            </a:r>
            <a:r>
              <a:rPr sz="1100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75F92"/>
                </a:solidFill>
                <a:latin typeface="Calibri"/>
                <a:cs typeface="Calibri"/>
              </a:rPr>
              <a:t>промышленности</a:t>
            </a:r>
            <a:r>
              <a:rPr sz="11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1100" spc="4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5F92"/>
                </a:solidFill>
                <a:latin typeface="Calibri"/>
                <a:cs typeface="Calibri"/>
              </a:rPr>
              <a:t>торговли</a:t>
            </a:r>
            <a:r>
              <a:rPr sz="11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5F92"/>
                </a:solidFill>
                <a:latin typeface="Calibri"/>
                <a:cs typeface="Calibri"/>
              </a:rPr>
              <a:t>Российской</a:t>
            </a:r>
            <a:r>
              <a:rPr sz="11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75F92"/>
                </a:solidFill>
                <a:latin typeface="Calibri"/>
                <a:cs typeface="Calibri"/>
              </a:rPr>
              <a:t>Федерации</a:t>
            </a:r>
            <a:r>
              <a:rPr sz="11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1100" dirty="0">
                <a:solidFill>
                  <a:srgbClr val="375F92"/>
                </a:solidFill>
                <a:latin typeface="Calibri"/>
                <a:cs typeface="Calibri"/>
              </a:rPr>
              <a:t> органы</a:t>
            </a:r>
            <a:r>
              <a:rPr sz="11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75F92"/>
                </a:solidFill>
                <a:latin typeface="Calibri"/>
                <a:cs typeface="Calibri"/>
              </a:rPr>
              <a:t>государственного</a:t>
            </a:r>
            <a:r>
              <a:rPr sz="11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5F92"/>
                </a:solidFill>
                <a:latin typeface="Calibri"/>
                <a:cs typeface="Calibri"/>
              </a:rPr>
              <a:t>финансового</a:t>
            </a:r>
            <a:r>
              <a:rPr sz="11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75F92"/>
                </a:solidFill>
                <a:latin typeface="Calibri"/>
                <a:cs typeface="Calibri"/>
              </a:rPr>
              <a:t>контроля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54773" y="981201"/>
            <a:ext cx="456184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9085" algn="l"/>
              </a:tabLst>
            </a:pPr>
            <a:r>
              <a:rPr sz="1100" dirty="0">
                <a:latin typeface="Calibri"/>
                <a:cs typeface="Calibri"/>
              </a:rPr>
              <a:t>соблюдение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организацией-производителем </a:t>
            </a:r>
            <a:r>
              <a:rPr sz="1100" dirty="0">
                <a:latin typeface="Calibri"/>
                <a:cs typeface="Calibri"/>
              </a:rPr>
              <a:t>порядка,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целей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условий предоставления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субсидий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63767" y="2615183"/>
            <a:ext cx="3459479" cy="2828925"/>
            <a:chOff x="5763767" y="2615183"/>
            <a:chExt cx="3459479" cy="2828925"/>
          </a:xfrm>
        </p:grpSpPr>
        <p:sp>
          <p:nvSpPr>
            <p:cNvPr id="3" name="object 3"/>
            <p:cNvSpPr/>
            <p:nvPr/>
          </p:nvSpPr>
          <p:spPr>
            <a:xfrm>
              <a:off x="5782817" y="2634233"/>
              <a:ext cx="3421379" cy="2790825"/>
            </a:xfrm>
            <a:custGeom>
              <a:avLst/>
              <a:gdLst/>
              <a:ahLst/>
              <a:cxnLst/>
              <a:rect l="l" t="t" r="r" b="b"/>
              <a:pathLst>
                <a:path w="3421379" h="2790825">
                  <a:moveTo>
                    <a:pt x="3421380" y="0"/>
                  </a:moveTo>
                  <a:lnTo>
                    <a:pt x="0" y="0"/>
                  </a:lnTo>
                  <a:lnTo>
                    <a:pt x="0" y="2790443"/>
                  </a:lnTo>
                  <a:lnTo>
                    <a:pt x="3421380" y="2790443"/>
                  </a:lnTo>
                  <a:lnTo>
                    <a:pt x="342138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82817" y="2634233"/>
              <a:ext cx="3421379" cy="2790825"/>
            </a:xfrm>
            <a:custGeom>
              <a:avLst/>
              <a:gdLst/>
              <a:ahLst/>
              <a:cxnLst/>
              <a:rect l="l" t="t" r="r" b="b"/>
              <a:pathLst>
                <a:path w="3421379" h="2790825">
                  <a:moveTo>
                    <a:pt x="0" y="2790443"/>
                  </a:moveTo>
                  <a:lnTo>
                    <a:pt x="3421380" y="2790443"/>
                  </a:lnTo>
                  <a:lnTo>
                    <a:pt x="3421380" y="0"/>
                  </a:lnTo>
                  <a:lnTo>
                    <a:pt x="0" y="0"/>
                  </a:lnTo>
                  <a:lnTo>
                    <a:pt x="0" y="279044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047494" y="2945129"/>
            <a:ext cx="3152140" cy="1772920"/>
          </a:xfrm>
          <a:custGeom>
            <a:avLst/>
            <a:gdLst/>
            <a:ahLst/>
            <a:cxnLst/>
            <a:rect l="l" t="t" r="r" b="b"/>
            <a:pathLst>
              <a:path w="3152140" h="1772920">
                <a:moveTo>
                  <a:pt x="3151632" y="0"/>
                </a:moveTo>
                <a:lnTo>
                  <a:pt x="0" y="0"/>
                </a:lnTo>
                <a:lnTo>
                  <a:pt x="0" y="1772412"/>
                </a:lnTo>
                <a:lnTo>
                  <a:pt x="3151632" y="1772412"/>
                </a:lnTo>
                <a:lnTo>
                  <a:pt x="315163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524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5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ahoma"/>
                <a:cs typeface="Tahoma"/>
              </a:rPr>
              <a:t>МОНИТОРИНГ</a:t>
            </a:r>
            <a:r>
              <a:rPr sz="2400" b="1" u="sng" spc="-4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ahoma"/>
                <a:cs typeface="Tahoma"/>
              </a:rPr>
              <a:t> </a:t>
            </a:r>
            <a:r>
              <a:rPr sz="2400" b="1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ahoma"/>
                <a:cs typeface="Tahoma"/>
              </a:rPr>
              <a:t>БЕЗОПАС</a:t>
            </a:r>
            <a:r>
              <a:rPr sz="2400" b="1" dirty="0">
                <a:solidFill>
                  <a:srgbClr val="244060"/>
                </a:solidFill>
                <a:latin typeface="Tahoma"/>
                <a:cs typeface="Tahoma"/>
              </a:rPr>
              <a:t>НОСТИ</a:t>
            </a:r>
            <a:r>
              <a:rPr sz="2400" b="1" spc="-4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44060"/>
                </a:solidFill>
                <a:latin typeface="Tahoma"/>
                <a:cs typeface="Tahoma"/>
              </a:rPr>
              <a:t>МЕДИЦИНСКИХ</a:t>
            </a:r>
            <a:r>
              <a:rPr sz="2400" b="1" spc="-7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44060"/>
                </a:solidFill>
                <a:latin typeface="Tahoma"/>
                <a:cs typeface="Tahoma"/>
              </a:rPr>
              <a:t>ИЗДЕЛИЙ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935" y="1886711"/>
            <a:ext cx="725917" cy="9357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140" y="4860035"/>
            <a:ext cx="827532" cy="8290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8110" y="1579625"/>
            <a:ext cx="1190625" cy="132143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277495">
              <a:lnSpc>
                <a:spcPct val="100000"/>
              </a:lnSpc>
              <a:spcBef>
                <a:spcPts val="345"/>
              </a:spcBef>
            </a:pPr>
            <a:r>
              <a:rPr sz="1100" b="1" spc="-10" dirty="0">
                <a:latin typeface="Tahoma"/>
                <a:cs typeface="Tahoma"/>
              </a:rPr>
              <a:t>ПАЦИЕНТ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110" y="3141726"/>
            <a:ext cx="1190625" cy="132143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22909">
              <a:lnSpc>
                <a:spcPct val="100000"/>
              </a:lnSpc>
              <a:spcBef>
                <a:spcPts val="334"/>
              </a:spcBef>
            </a:pPr>
            <a:r>
              <a:rPr sz="1100" b="1" spc="-20" dirty="0">
                <a:latin typeface="Tahoma"/>
                <a:cs typeface="Tahoma"/>
              </a:rPr>
              <a:t>ВРАЧ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110" y="4552950"/>
            <a:ext cx="1190625" cy="132143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5"/>
              </a:spcBef>
            </a:pPr>
            <a:r>
              <a:rPr sz="900" b="1" spc="-10" dirty="0">
                <a:latin typeface="Tahoma"/>
                <a:cs typeface="Tahoma"/>
              </a:rPr>
              <a:t>ПРОИЗВОДИТЕЛЬ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4215" y="3396996"/>
            <a:ext cx="1772920" cy="1047115"/>
            <a:chOff x="204215" y="3396996"/>
            <a:chExt cx="1772920" cy="104711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215" y="3396996"/>
              <a:ext cx="1045463" cy="10469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87374" y="3797808"/>
              <a:ext cx="890269" cy="114300"/>
            </a:xfrm>
            <a:custGeom>
              <a:avLst/>
              <a:gdLst/>
              <a:ahLst/>
              <a:cxnLst/>
              <a:rect l="l" t="t" r="r" b="b"/>
              <a:pathLst>
                <a:path w="890269" h="114300">
                  <a:moveTo>
                    <a:pt x="775462" y="0"/>
                  </a:moveTo>
                  <a:lnTo>
                    <a:pt x="775462" y="114300"/>
                  </a:lnTo>
                  <a:lnTo>
                    <a:pt x="851662" y="76200"/>
                  </a:lnTo>
                  <a:lnTo>
                    <a:pt x="794512" y="76200"/>
                  </a:lnTo>
                  <a:lnTo>
                    <a:pt x="794512" y="38100"/>
                  </a:lnTo>
                  <a:lnTo>
                    <a:pt x="851662" y="38100"/>
                  </a:lnTo>
                  <a:lnTo>
                    <a:pt x="775462" y="0"/>
                  </a:lnTo>
                  <a:close/>
                </a:path>
                <a:path w="890269" h="114300">
                  <a:moveTo>
                    <a:pt x="775462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775462" y="76200"/>
                  </a:lnTo>
                  <a:lnTo>
                    <a:pt x="775462" y="38100"/>
                  </a:lnTo>
                  <a:close/>
                </a:path>
                <a:path w="890269" h="114300">
                  <a:moveTo>
                    <a:pt x="851662" y="38100"/>
                  </a:moveTo>
                  <a:lnTo>
                    <a:pt x="794512" y="38100"/>
                  </a:lnTo>
                  <a:lnTo>
                    <a:pt x="794512" y="76200"/>
                  </a:lnTo>
                  <a:lnTo>
                    <a:pt x="851662" y="76200"/>
                  </a:lnTo>
                  <a:lnTo>
                    <a:pt x="889762" y="57150"/>
                  </a:lnTo>
                  <a:lnTo>
                    <a:pt x="851662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-11785" y="920877"/>
            <a:ext cx="2538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44060"/>
                </a:solidFill>
                <a:latin typeface="Tahoma"/>
                <a:cs typeface="Tahoma"/>
              </a:rPr>
              <a:t>СВЕДЕНИЯ</a:t>
            </a:r>
            <a:r>
              <a:rPr sz="1800" b="1" spc="-6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244060"/>
                </a:solidFill>
                <a:latin typeface="Tahoma"/>
                <a:cs typeface="Tahoma"/>
              </a:rPr>
              <a:t>ПОДАЮТ: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47494" y="2945129"/>
            <a:ext cx="3152140" cy="17729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491490" marR="177800" indent="-361315">
              <a:lnSpc>
                <a:spcPct val="100000"/>
              </a:lnSpc>
              <a:spcBef>
                <a:spcPts val="980"/>
              </a:spcBef>
            </a:pPr>
            <a:r>
              <a:rPr sz="1400" b="1" dirty="0">
                <a:latin typeface="Tahoma"/>
                <a:cs typeface="Tahoma"/>
              </a:rPr>
              <a:t>НЕБЛАГОПРИЯТНОЕ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СОБЫТИЕ </a:t>
            </a:r>
            <a:r>
              <a:rPr sz="1400" b="1" dirty="0">
                <a:latin typeface="Tahoma"/>
                <a:cs typeface="Tahoma"/>
              </a:rPr>
              <a:t>ПРИ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ПРИМЕНЕНИИ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МИ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24115" y="2592832"/>
            <a:ext cx="894715" cy="259715"/>
          </a:xfrm>
          <a:custGeom>
            <a:avLst/>
            <a:gdLst/>
            <a:ahLst/>
            <a:cxnLst/>
            <a:rect l="l" t="t" r="r" b="b"/>
            <a:pathLst>
              <a:path w="894714" h="259714">
                <a:moveTo>
                  <a:pt x="778550" y="222148"/>
                </a:moveTo>
                <a:lnTo>
                  <a:pt x="769708" y="259206"/>
                </a:lnTo>
                <a:lnTo>
                  <a:pt x="894168" y="229996"/>
                </a:lnTo>
                <a:lnTo>
                  <a:pt x="890076" y="226567"/>
                </a:lnTo>
                <a:lnTo>
                  <a:pt x="797140" y="226567"/>
                </a:lnTo>
                <a:lnTo>
                  <a:pt x="778550" y="222148"/>
                </a:lnTo>
                <a:close/>
              </a:path>
              <a:path w="894714" h="259714">
                <a:moveTo>
                  <a:pt x="787393" y="185083"/>
                </a:moveTo>
                <a:lnTo>
                  <a:pt x="778550" y="222148"/>
                </a:lnTo>
                <a:lnTo>
                  <a:pt x="797140" y="226567"/>
                </a:lnTo>
                <a:lnTo>
                  <a:pt x="805903" y="189483"/>
                </a:lnTo>
                <a:lnTo>
                  <a:pt x="787393" y="185083"/>
                </a:lnTo>
                <a:close/>
              </a:path>
              <a:path w="894714" h="259714">
                <a:moveTo>
                  <a:pt x="796251" y="147954"/>
                </a:moveTo>
                <a:lnTo>
                  <a:pt x="787393" y="185083"/>
                </a:lnTo>
                <a:lnTo>
                  <a:pt x="805903" y="189483"/>
                </a:lnTo>
                <a:lnTo>
                  <a:pt x="797140" y="226567"/>
                </a:lnTo>
                <a:lnTo>
                  <a:pt x="890076" y="226567"/>
                </a:lnTo>
                <a:lnTo>
                  <a:pt x="796251" y="147954"/>
                </a:lnTo>
                <a:close/>
              </a:path>
              <a:path w="894714" h="259714">
                <a:moveTo>
                  <a:pt x="8813" y="0"/>
                </a:moveTo>
                <a:lnTo>
                  <a:pt x="0" y="37083"/>
                </a:lnTo>
                <a:lnTo>
                  <a:pt x="778550" y="222148"/>
                </a:lnTo>
                <a:lnTo>
                  <a:pt x="787393" y="185083"/>
                </a:lnTo>
                <a:lnTo>
                  <a:pt x="88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5341" y="4863210"/>
            <a:ext cx="833755" cy="364490"/>
          </a:xfrm>
          <a:custGeom>
            <a:avLst/>
            <a:gdLst/>
            <a:ahLst/>
            <a:cxnLst/>
            <a:rect l="l" t="t" r="r" b="b"/>
            <a:pathLst>
              <a:path w="833755" h="364489">
                <a:moveTo>
                  <a:pt x="720544" y="35256"/>
                </a:moveTo>
                <a:lnTo>
                  <a:pt x="0" y="328675"/>
                </a:lnTo>
                <a:lnTo>
                  <a:pt x="14376" y="363981"/>
                </a:lnTo>
                <a:lnTo>
                  <a:pt x="734910" y="70556"/>
                </a:lnTo>
                <a:lnTo>
                  <a:pt x="720544" y="35256"/>
                </a:lnTo>
                <a:close/>
              </a:path>
              <a:path w="833755" h="364489">
                <a:moveTo>
                  <a:pt x="817514" y="28066"/>
                </a:moveTo>
                <a:lnTo>
                  <a:pt x="738200" y="28066"/>
                </a:lnTo>
                <a:lnTo>
                  <a:pt x="752551" y="63372"/>
                </a:lnTo>
                <a:lnTo>
                  <a:pt x="734910" y="70556"/>
                </a:lnTo>
                <a:lnTo>
                  <a:pt x="749249" y="105790"/>
                </a:lnTo>
                <a:lnTo>
                  <a:pt x="817514" y="28066"/>
                </a:lnTo>
                <a:close/>
              </a:path>
              <a:path w="833755" h="364489">
                <a:moveTo>
                  <a:pt x="738200" y="28066"/>
                </a:moveTo>
                <a:lnTo>
                  <a:pt x="720544" y="35256"/>
                </a:lnTo>
                <a:lnTo>
                  <a:pt x="734910" y="70556"/>
                </a:lnTo>
                <a:lnTo>
                  <a:pt x="752551" y="63372"/>
                </a:lnTo>
                <a:lnTo>
                  <a:pt x="738200" y="28066"/>
                </a:lnTo>
                <a:close/>
              </a:path>
              <a:path w="833755" h="364489">
                <a:moveTo>
                  <a:pt x="706196" y="0"/>
                </a:moveTo>
                <a:lnTo>
                  <a:pt x="720544" y="35256"/>
                </a:lnTo>
                <a:lnTo>
                  <a:pt x="738200" y="28066"/>
                </a:lnTo>
                <a:lnTo>
                  <a:pt x="817514" y="28066"/>
                </a:lnTo>
                <a:lnTo>
                  <a:pt x="833577" y="9778"/>
                </a:lnTo>
                <a:lnTo>
                  <a:pt x="7061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1364" y="3232404"/>
            <a:ext cx="906780" cy="906780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2569464" y="3601211"/>
            <a:ext cx="3202940" cy="1141730"/>
            <a:chOff x="2569464" y="3601211"/>
            <a:chExt cx="3202940" cy="114173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9464" y="3601211"/>
              <a:ext cx="2052827" cy="11414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196713" y="3672458"/>
              <a:ext cx="575310" cy="228600"/>
            </a:xfrm>
            <a:custGeom>
              <a:avLst/>
              <a:gdLst/>
              <a:ahLst/>
              <a:cxnLst/>
              <a:rect l="l" t="t" r="r" b="b"/>
              <a:pathLst>
                <a:path w="575310" h="228600">
                  <a:moveTo>
                    <a:pt x="508774" y="74422"/>
                  </a:moveTo>
                  <a:lnTo>
                    <a:pt x="383159" y="74422"/>
                  </a:lnTo>
                  <a:lnTo>
                    <a:pt x="386588" y="150622"/>
                  </a:lnTo>
                  <a:lnTo>
                    <a:pt x="348530" y="152324"/>
                  </a:lnTo>
                  <a:lnTo>
                    <a:pt x="351916" y="228473"/>
                  </a:lnTo>
                  <a:lnTo>
                    <a:pt x="575183" y="104013"/>
                  </a:lnTo>
                  <a:lnTo>
                    <a:pt x="508774" y="74422"/>
                  </a:lnTo>
                  <a:close/>
                </a:path>
                <a:path w="575310" h="228600">
                  <a:moveTo>
                    <a:pt x="345142" y="76135"/>
                  </a:moveTo>
                  <a:lnTo>
                    <a:pt x="0" y="91694"/>
                  </a:lnTo>
                  <a:lnTo>
                    <a:pt x="3301" y="167767"/>
                  </a:lnTo>
                  <a:lnTo>
                    <a:pt x="348530" y="152324"/>
                  </a:lnTo>
                  <a:lnTo>
                    <a:pt x="345142" y="76135"/>
                  </a:lnTo>
                  <a:close/>
                </a:path>
                <a:path w="575310" h="228600">
                  <a:moveTo>
                    <a:pt x="383159" y="74422"/>
                  </a:moveTo>
                  <a:lnTo>
                    <a:pt x="345142" y="76135"/>
                  </a:lnTo>
                  <a:lnTo>
                    <a:pt x="348530" y="152324"/>
                  </a:lnTo>
                  <a:lnTo>
                    <a:pt x="386588" y="150622"/>
                  </a:lnTo>
                  <a:lnTo>
                    <a:pt x="383159" y="74422"/>
                  </a:lnTo>
                  <a:close/>
                </a:path>
                <a:path w="575310" h="228600">
                  <a:moveTo>
                    <a:pt x="341757" y="0"/>
                  </a:moveTo>
                  <a:lnTo>
                    <a:pt x="345142" y="76135"/>
                  </a:lnTo>
                  <a:lnTo>
                    <a:pt x="383159" y="74422"/>
                  </a:lnTo>
                  <a:lnTo>
                    <a:pt x="508774" y="74422"/>
                  </a:lnTo>
                  <a:lnTo>
                    <a:pt x="34175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037834" y="4124655"/>
            <a:ext cx="17043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ahoma"/>
                <a:cs typeface="Tahoma"/>
              </a:rPr>
              <a:t>Автоматизированная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latin typeface="Tahoma"/>
                <a:cs typeface="Tahoma"/>
              </a:rPr>
              <a:t>система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73496" y="5055234"/>
            <a:ext cx="3305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"Мониторинг</a:t>
            </a:r>
            <a:r>
              <a:rPr sz="900" spc="6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безопасности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МИ"</a:t>
            </a:r>
            <a:endParaRPr sz="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r>
              <a:rPr sz="900" b="1" spc="-10" dirty="0">
                <a:latin typeface="Arial"/>
                <a:cs typeface="Arial"/>
              </a:rPr>
              <a:t>https://roszdravnadzor.gov.ru/services/servicreMonitoringMI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89320" y="4462271"/>
            <a:ext cx="76200" cy="561340"/>
          </a:xfrm>
          <a:custGeom>
            <a:avLst/>
            <a:gdLst/>
            <a:ahLst/>
            <a:cxnLst/>
            <a:rect l="l" t="t" r="r" b="b"/>
            <a:pathLst>
              <a:path w="76200" h="561339">
                <a:moveTo>
                  <a:pt x="31750" y="485013"/>
                </a:moveTo>
                <a:lnTo>
                  <a:pt x="0" y="485013"/>
                </a:lnTo>
                <a:lnTo>
                  <a:pt x="38100" y="561213"/>
                </a:lnTo>
                <a:lnTo>
                  <a:pt x="69850" y="497713"/>
                </a:lnTo>
                <a:lnTo>
                  <a:pt x="31750" y="497713"/>
                </a:lnTo>
                <a:lnTo>
                  <a:pt x="31750" y="485013"/>
                </a:lnTo>
                <a:close/>
              </a:path>
              <a:path w="76200" h="561339">
                <a:moveTo>
                  <a:pt x="44450" y="0"/>
                </a:moveTo>
                <a:lnTo>
                  <a:pt x="31750" y="0"/>
                </a:lnTo>
                <a:lnTo>
                  <a:pt x="31750" y="497713"/>
                </a:lnTo>
                <a:lnTo>
                  <a:pt x="44450" y="497713"/>
                </a:lnTo>
                <a:lnTo>
                  <a:pt x="44450" y="0"/>
                </a:lnTo>
                <a:close/>
              </a:path>
              <a:path w="76200" h="561339">
                <a:moveTo>
                  <a:pt x="76200" y="485013"/>
                </a:moveTo>
                <a:lnTo>
                  <a:pt x="44450" y="485013"/>
                </a:lnTo>
                <a:lnTo>
                  <a:pt x="44450" y="497713"/>
                </a:lnTo>
                <a:lnTo>
                  <a:pt x="69850" y="497713"/>
                </a:lnTo>
                <a:lnTo>
                  <a:pt x="76200" y="4850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7223" y="3206495"/>
            <a:ext cx="1784603" cy="95859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987918" y="4124655"/>
            <a:ext cx="8769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ahoma"/>
                <a:cs typeface="Tahoma"/>
              </a:rPr>
              <a:t>Бумажный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latin typeface="Tahoma"/>
                <a:cs typeface="Tahoma"/>
              </a:rPr>
              <a:t>носитель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90183" y="2868295"/>
            <a:ext cx="2479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ahoma"/>
                <a:cs typeface="Tahoma"/>
              </a:rPr>
              <a:t>В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РОСЗДРАВНАДЗОР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23026" y="5435019"/>
            <a:ext cx="3397885" cy="8826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650" b="1" spc="-20" dirty="0">
                <a:solidFill>
                  <a:srgbClr val="938953"/>
                </a:solidFill>
                <a:latin typeface="Tahoma"/>
                <a:cs typeface="Tahoma"/>
              </a:rPr>
              <a:t>Срок</a:t>
            </a:r>
            <a:r>
              <a:rPr sz="1650" b="1" spc="-85" dirty="0">
                <a:solidFill>
                  <a:srgbClr val="938953"/>
                </a:solidFill>
                <a:latin typeface="Tahoma"/>
                <a:cs typeface="Tahoma"/>
              </a:rPr>
              <a:t> </a:t>
            </a:r>
            <a:r>
              <a:rPr sz="1650" b="1" spc="-30" dirty="0">
                <a:solidFill>
                  <a:srgbClr val="938953"/>
                </a:solidFill>
                <a:latin typeface="Tahoma"/>
                <a:cs typeface="Tahoma"/>
              </a:rPr>
              <a:t>передачи</a:t>
            </a:r>
            <a:r>
              <a:rPr sz="1650" b="1" spc="-70" dirty="0">
                <a:solidFill>
                  <a:srgbClr val="938953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938953"/>
                </a:solidFill>
                <a:latin typeface="Tahoma"/>
                <a:cs typeface="Tahoma"/>
              </a:rPr>
              <a:t>информации:</a:t>
            </a:r>
            <a:endParaRPr sz="1650">
              <a:latin typeface="Tahoma"/>
              <a:cs typeface="Tahoma"/>
            </a:endParaRPr>
          </a:p>
          <a:p>
            <a:pPr marL="20955">
              <a:lnSpc>
                <a:spcPct val="100000"/>
              </a:lnSpc>
              <a:spcBef>
                <a:spcPts val="560"/>
              </a:spcBef>
            </a:pPr>
            <a:r>
              <a:rPr sz="1250" spc="-10" dirty="0">
                <a:solidFill>
                  <a:srgbClr val="938953"/>
                </a:solidFill>
                <a:latin typeface="Tahoma"/>
                <a:cs typeface="Tahoma"/>
              </a:rPr>
              <a:t>20</a:t>
            </a:r>
            <a:r>
              <a:rPr sz="1250" spc="-75" dirty="0">
                <a:solidFill>
                  <a:srgbClr val="938953"/>
                </a:solidFill>
                <a:latin typeface="Tahoma"/>
                <a:cs typeface="Tahoma"/>
              </a:rPr>
              <a:t> </a:t>
            </a:r>
            <a:r>
              <a:rPr sz="1250" spc="-25" dirty="0">
                <a:solidFill>
                  <a:srgbClr val="938953"/>
                </a:solidFill>
                <a:latin typeface="Tahoma"/>
                <a:cs typeface="Tahoma"/>
              </a:rPr>
              <a:t>рабочих</a:t>
            </a:r>
            <a:r>
              <a:rPr sz="1250" spc="-55" dirty="0">
                <a:solidFill>
                  <a:srgbClr val="938953"/>
                </a:solidFill>
                <a:latin typeface="Tahoma"/>
                <a:cs typeface="Tahoma"/>
              </a:rPr>
              <a:t> </a:t>
            </a:r>
            <a:r>
              <a:rPr sz="1250" spc="-20" dirty="0">
                <a:solidFill>
                  <a:srgbClr val="938953"/>
                </a:solidFill>
                <a:latin typeface="Tahoma"/>
                <a:cs typeface="Tahoma"/>
              </a:rPr>
              <a:t>дней</a:t>
            </a:r>
            <a:endParaRPr sz="1250">
              <a:latin typeface="Tahoma"/>
              <a:cs typeface="Tahoma"/>
            </a:endParaRPr>
          </a:p>
          <a:p>
            <a:pPr marL="20955">
              <a:lnSpc>
                <a:spcPct val="100000"/>
              </a:lnSpc>
              <a:spcBef>
                <a:spcPts val="455"/>
              </a:spcBef>
            </a:pPr>
            <a:r>
              <a:rPr sz="1250" spc="-30" dirty="0">
                <a:solidFill>
                  <a:srgbClr val="938953"/>
                </a:solidFill>
                <a:latin typeface="Tahoma"/>
                <a:cs typeface="Tahoma"/>
              </a:rPr>
              <a:t>Серьезная</a:t>
            </a:r>
            <a:r>
              <a:rPr sz="1250" spc="-25" dirty="0">
                <a:solidFill>
                  <a:srgbClr val="938953"/>
                </a:solidFill>
                <a:latin typeface="Tahoma"/>
                <a:cs typeface="Tahoma"/>
              </a:rPr>
              <a:t> </a:t>
            </a:r>
            <a:r>
              <a:rPr sz="1250" spc="-20" dirty="0">
                <a:solidFill>
                  <a:srgbClr val="938953"/>
                </a:solidFill>
                <a:latin typeface="Tahoma"/>
                <a:cs typeface="Tahoma"/>
              </a:rPr>
              <a:t>угроза</a:t>
            </a:r>
            <a:r>
              <a:rPr sz="1250" spc="-25" dirty="0">
                <a:solidFill>
                  <a:srgbClr val="938953"/>
                </a:solidFill>
                <a:latin typeface="Tahoma"/>
                <a:cs typeface="Tahoma"/>
              </a:rPr>
              <a:t> </a:t>
            </a:r>
            <a:r>
              <a:rPr sz="1250" spc="-40" dirty="0">
                <a:solidFill>
                  <a:srgbClr val="938953"/>
                </a:solidFill>
                <a:latin typeface="Tahoma"/>
                <a:cs typeface="Tahoma"/>
              </a:rPr>
              <a:t>здоровью/смерть-</a:t>
            </a:r>
            <a:r>
              <a:rPr sz="1250" dirty="0">
                <a:solidFill>
                  <a:srgbClr val="938953"/>
                </a:solidFill>
                <a:latin typeface="Tahoma"/>
                <a:cs typeface="Tahoma"/>
              </a:rPr>
              <a:t>до</a:t>
            </a:r>
            <a:r>
              <a:rPr sz="1250" spc="-10" dirty="0">
                <a:solidFill>
                  <a:srgbClr val="93895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938953"/>
                </a:solidFill>
                <a:latin typeface="Tahoma"/>
                <a:cs typeface="Tahoma"/>
              </a:rPr>
              <a:t>2</a:t>
            </a:r>
            <a:r>
              <a:rPr sz="1250" spc="-35" dirty="0">
                <a:solidFill>
                  <a:srgbClr val="938953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938953"/>
                </a:solidFill>
                <a:latin typeface="Tahoma"/>
                <a:cs typeface="Tahoma"/>
              </a:rPr>
              <a:t>р.дней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16261" y="1517141"/>
            <a:ext cx="2261870" cy="459105"/>
          </a:xfrm>
          <a:prstGeom prst="rect">
            <a:avLst/>
          </a:prstGeom>
          <a:ln w="28955">
            <a:solidFill>
              <a:srgbClr val="244060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725"/>
              </a:spcBef>
            </a:pPr>
            <a:r>
              <a:rPr sz="1400" spc="-10" dirty="0">
                <a:latin typeface="Tahoma"/>
                <a:cs typeface="Tahoma"/>
              </a:rPr>
              <a:t>Анализ/экспертиза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16261" y="2145029"/>
            <a:ext cx="2261870" cy="692150"/>
          </a:xfrm>
          <a:prstGeom prst="rect">
            <a:avLst/>
          </a:prstGeom>
          <a:ln w="28955">
            <a:solidFill>
              <a:srgbClr val="24406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92075" marR="52705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Tahoma"/>
                <a:cs typeface="Tahoma"/>
              </a:rPr>
              <a:t>Информационные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письма </a:t>
            </a:r>
            <a:r>
              <a:rPr sz="1400" dirty="0">
                <a:latin typeface="Tahoma"/>
                <a:cs typeface="Tahoma"/>
              </a:rPr>
              <a:t>(ИП)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о</a:t>
            </a:r>
            <a:r>
              <a:rPr sz="1400" spc="-10" dirty="0">
                <a:latin typeface="Tahoma"/>
                <a:cs typeface="Tahoma"/>
              </a:rPr>
              <a:t> приостановке</a:t>
            </a:r>
            <a:endParaRPr sz="1400">
              <a:latin typeface="Tahoma"/>
              <a:cs typeface="Tahoma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ahoma"/>
                <a:cs typeface="Tahoma"/>
              </a:rPr>
              <a:t>применения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16261" y="3056382"/>
            <a:ext cx="2261870" cy="798830"/>
          </a:xfrm>
          <a:prstGeom prst="rect">
            <a:avLst/>
          </a:prstGeom>
          <a:ln w="28955">
            <a:solidFill>
              <a:srgbClr val="24406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endParaRPr sz="1400">
              <a:latin typeface="Times New Roman"/>
              <a:cs typeface="Times New Roman"/>
            </a:endParaRPr>
          </a:p>
          <a:p>
            <a:pPr marL="111125" marR="238760">
              <a:lnSpc>
                <a:spcPct val="100000"/>
              </a:lnSpc>
            </a:pPr>
            <a:r>
              <a:rPr sz="1400" dirty="0">
                <a:latin typeface="Tahoma"/>
                <a:cs typeface="Tahoma"/>
              </a:rPr>
              <a:t>Решение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о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проведении </a:t>
            </a:r>
            <a:r>
              <a:rPr sz="1400" dirty="0">
                <a:latin typeface="Tahoma"/>
                <a:cs typeface="Tahoma"/>
              </a:rPr>
              <a:t>и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отборе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образцов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723881" y="3970782"/>
            <a:ext cx="2260600" cy="1054735"/>
          </a:xfrm>
          <a:prstGeom prst="rect">
            <a:avLst/>
          </a:prstGeom>
          <a:ln w="28955">
            <a:solidFill>
              <a:srgbClr val="244060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102870" marR="123825">
              <a:lnSpc>
                <a:spcPct val="100000"/>
              </a:lnSpc>
              <a:spcBef>
                <a:spcPts val="950"/>
              </a:spcBef>
            </a:pPr>
            <a:r>
              <a:rPr sz="1400" dirty="0">
                <a:latin typeface="Tahoma"/>
                <a:cs typeface="Tahoma"/>
              </a:rPr>
              <a:t>Публикация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ИП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о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новых </a:t>
            </a:r>
            <a:r>
              <a:rPr sz="1400" dirty="0">
                <a:latin typeface="Tahoma"/>
                <a:cs typeface="Tahoma"/>
              </a:rPr>
              <a:t>данных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по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безопасности </a:t>
            </a:r>
            <a:r>
              <a:rPr sz="1400" dirty="0">
                <a:latin typeface="Tahoma"/>
                <a:cs typeface="Tahoma"/>
              </a:rPr>
              <a:t>и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рекомендации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по </a:t>
            </a:r>
            <a:r>
              <a:rPr sz="1400" spc="-10" dirty="0">
                <a:latin typeface="Tahoma"/>
                <a:cs typeface="Tahoma"/>
              </a:rPr>
              <a:t>применению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36073" y="5161026"/>
            <a:ext cx="2260600" cy="901065"/>
          </a:xfrm>
          <a:prstGeom prst="rect">
            <a:avLst/>
          </a:prstGeom>
          <a:ln w="28955">
            <a:solidFill>
              <a:srgbClr val="244060"/>
            </a:solidFill>
          </a:ln>
        </p:spPr>
        <p:txBody>
          <a:bodyPr vert="horz" wrap="square" lIns="0" tIns="15938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255"/>
              </a:spcBef>
            </a:pPr>
            <a:r>
              <a:rPr sz="1400" dirty="0">
                <a:latin typeface="Tahoma"/>
                <a:cs typeface="Tahoma"/>
              </a:rPr>
              <a:t>Решение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об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изъятии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-50" dirty="0">
                <a:latin typeface="Tahoma"/>
                <a:cs typeface="Tahoma"/>
              </a:rPr>
              <a:t>и</a:t>
            </a:r>
            <a:endParaRPr sz="1400">
              <a:latin typeface="Tahoma"/>
              <a:cs typeface="Tahoma"/>
            </a:endParaRPr>
          </a:p>
          <a:p>
            <a:pPr marL="142875">
              <a:lnSpc>
                <a:spcPct val="100000"/>
              </a:lnSpc>
            </a:pPr>
            <a:r>
              <a:rPr sz="1400" dirty="0">
                <a:latin typeface="Tahoma"/>
                <a:cs typeface="Tahoma"/>
              </a:rPr>
              <a:t>уничтожении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МИ</a:t>
            </a:r>
            <a:endParaRPr sz="1400">
              <a:latin typeface="Tahoma"/>
              <a:cs typeface="Tahoma"/>
            </a:endParaRPr>
          </a:p>
          <a:p>
            <a:pPr marL="142875">
              <a:lnSpc>
                <a:spcPct val="100000"/>
              </a:lnSpc>
            </a:pPr>
            <a:r>
              <a:rPr sz="1400" dirty="0">
                <a:latin typeface="Tahoma"/>
                <a:cs typeface="Tahoma"/>
              </a:rPr>
              <a:t>При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наличии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оснований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690354" y="1129029"/>
            <a:ext cx="2352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75F92"/>
                </a:solidFill>
                <a:latin typeface="Tahoma"/>
                <a:cs typeface="Tahoma"/>
              </a:rPr>
              <a:t>РОСЗДРАВНАДЗОР: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523353" y="1239011"/>
            <a:ext cx="2065655" cy="1387475"/>
          </a:xfrm>
          <a:custGeom>
            <a:avLst/>
            <a:gdLst/>
            <a:ahLst/>
            <a:cxnLst/>
            <a:rect l="l" t="t" r="r" b="b"/>
            <a:pathLst>
              <a:path w="2065654" h="1387475">
                <a:moveTo>
                  <a:pt x="28955" y="1358138"/>
                </a:moveTo>
                <a:lnTo>
                  <a:pt x="14477" y="1358138"/>
                </a:lnTo>
                <a:lnTo>
                  <a:pt x="1397" y="1371218"/>
                </a:lnTo>
                <a:lnTo>
                  <a:pt x="1397" y="1387093"/>
                </a:lnTo>
                <a:lnTo>
                  <a:pt x="22478" y="1387093"/>
                </a:lnTo>
                <a:lnTo>
                  <a:pt x="28955" y="1380616"/>
                </a:lnTo>
                <a:lnTo>
                  <a:pt x="28955" y="1358138"/>
                </a:lnTo>
                <a:close/>
              </a:path>
              <a:path w="2065654" h="1387475">
                <a:moveTo>
                  <a:pt x="1978405" y="28955"/>
                </a:moveTo>
                <a:lnTo>
                  <a:pt x="6476" y="28955"/>
                </a:lnTo>
                <a:lnTo>
                  <a:pt x="0" y="35433"/>
                </a:lnTo>
                <a:lnTo>
                  <a:pt x="0" y="1372615"/>
                </a:lnTo>
                <a:lnTo>
                  <a:pt x="1397" y="1371218"/>
                </a:lnTo>
                <a:lnTo>
                  <a:pt x="1397" y="1358138"/>
                </a:lnTo>
                <a:lnTo>
                  <a:pt x="28955" y="1358138"/>
                </a:lnTo>
                <a:lnTo>
                  <a:pt x="28955" y="57912"/>
                </a:lnTo>
                <a:lnTo>
                  <a:pt x="14477" y="57912"/>
                </a:lnTo>
                <a:lnTo>
                  <a:pt x="28955" y="43434"/>
                </a:lnTo>
                <a:lnTo>
                  <a:pt x="1978405" y="43434"/>
                </a:lnTo>
                <a:lnTo>
                  <a:pt x="1978405" y="28955"/>
                </a:lnTo>
                <a:close/>
              </a:path>
              <a:path w="2065654" h="1387475">
                <a:moveTo>
                  <a:pt x="14477" y="1358138"/>
                </a:moveTo>
                <a:lnTo>
                  <a:pt x="1397" y="1358138"/>
                </a:lnTo>
                <a:lnTo>
                  <a:pt x="1397" y="1371218"/>
                </a:lnTo>
                <a:lnTo>
                  <a:pt x="14477" y="1358138"/>
                </a:lnTo>
                <a:close/>
              </a:path>
              <a:path w="2065654" h="1387475">
                <a:moveTo>
                  <a:pt x="1978405" y="0"/>
                </a:moveTo>
                <a:lnTo>
                  <a:pt x="1978405" y="86867"/>
                </a:lnTo>
                <a:lnTo>
                  <a:pt x="2036318" y="57912"/>
                </a:lnTo>
                <a:lnTo>
                  <a:pt x="1992883" y="57912"/>
                </a:lnTo>
                <a:lnTo>
                  <a:pt x="1992883" y="28955"/>
                </a:lnTo>
                <a:lnTo>
                  <a:pt x="2036317" y="28955"/>
                </a:lnTo>
                <a:lnTo>
                  <a:pt x="1978405" y="0"/>
                </a:lnTo>
                <a:close/>
              </a:path>
              <a:path w="2065654" h="1387475">
                <a:moveTo>
                  <a:pt x="28955" y="43434"/>
                </a:moveTo>
                <a:lnTo>
                  <a:pt x="14477" y="57912"/>
                </a:lnTo>
                <a:lnTo>
                  <a:pt x="28955" y="57912"/>
                </a:lnTo>
                <a:lnTo>
                  <a:pt x="28955" y="43434"/>
                </a:lnTo>
                <a:close/>
              </a:path>
              <a:path w="2065654" h="1387475">
                <a:moveTo>
                  <a:pt x="1978405" y="43434"/>
                </a:moveTo>
                <a:lnTo>
                  <a:pt x="28955" y="43434"/>
                </a:lnTo>
                <a:lnTo>
                  <a:pt x="28955" y="57912"/>
                </a:lnTo>
                <a:lnTo>
                  <a:pt x="1978405" y="57912"/>
                </a:lnTo>
                <a:lnTo>
                  <a:pt x="1978405" y="43434"/>
                </a:lnTo>
                <a:close/>
              </a:path>
              <a:path w="2065654" h="1387475">
                <a:moveTo>
                  <a:pt x="2036317" y="28955"/>
                </a:moveTo>
                <a:lnTo>
                  <a:pt x="1992883" y="28955"/>
                </a:lnTo>
                <a:lnTo>
                  <a:pt x="1992883" y="57912"/>
                </a:lnTo>
                <a:lnTo>
                  <a:pt x="2036318" y="57912"/>
                </a:lnTo>
                <a:lnTo>
                  <a:pt x="2065274" y="43434"/>
                </a:lnTo>
                <a:lnTo>
                  <a:pt x="2036317" y="28955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477509" y="3964273"/>
            <a:ext cx="254000" cy="11417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10" dirty="0">
                <a:latin typeface="Calibri"/>
                <a:cs typeface="Calibri"/>
              </a:rPr>
              <a:t>извещение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96995" cy="18989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25010"/>
            <a:ext cx="3396996" cy="32657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756" y="2020316"/>
            <a:ext cx="3428365" cy="1466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589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Tahoma"/>
                <a:cs typeface="Tahoma"/>
              </a:rPr>
              <a:t>Поврежденные</a:t>
            </a:r>
            <a:r>
              <a:rPr sz="1050" b="1" spc="-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корпуса,</a:t>
            </a:r>
            <a:r>
              <a:rPr sz="1050" b="1" spc="-2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деформация</a:t>
            </a:r>
            <a:r>
              <a:rPr sz="1050" b="1" spc="-15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канюли, </a:t>
            </a:r>
            <a:r>
              <a:rPr sz="1050" b="1" dirty="0">
                <a:latin typeface="Tahoma"/>
                <a:cs typeface="Tahoma"/>
              </a:rPr>
              <a:t>посторонние</a:t>
            </a:r>
            <a:r>
              <a:rPr sz="1050" b="1" spc="-6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включения,</a:t>
            </a:r>
            <a:r>
              <a:rPr sz="1050" b="1" spc="-70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некачественная </a:t>
            </a:r>
            <a:r>
              <a:rPr sz="1050" b="1" dirty="0">
                <a:latin typeface="Tahoma"/>
                <a:cs typeface="Tahoma"/>
              </a:rPr>
              <a:t>работа</a:t>
            </a:r>
            <a:r>
              <a:rPr sz="1050" b="1" spc="-4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поршневой</a:t>
            </a:r>
            <a:r>
              <a:rPr sz="1050" b="1" spc="-3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системы,</a:t>
            </a:r>
            <a:r>
              <a:rPr sz="1050" b="1" spc="-30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подтекания</a:t>
            </a:r>
            <a:endParaRPr sz="10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050" b="1" dirty="0">
                <a:latin typeface="Tahoma"/>
                <a:cs typeface="Tahoma"/>
              </a:rPr>
              <a:t>растворов,</a:t>
            </a:r>
            <a:r>
              <a:rPr sz="1050" b="1" spc="-2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нечеткая</a:t>
            </a:r>
            <a:r>
              <a:rPr sz="1050" b="1" spc="-2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градуировка</a:t>
            </a:r>
            <a:r>
              <a:rPr sz="1050" b="1" spc="-5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шкалы,</a:t>
            </a:r>
            <a:r>
              <a:rPr sz="1050" b="1" spc="-30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линии </a:t>
            </a:r>
            <a:r>
              <a:rPr sz="1050" b="1" dirty="0">
                <a:latin typeface="Tahoma"/>
                <a:cs typeface="Tahoma"/>
              </a:rPr>
              <a:t>градуировки</a:t>
            </a:r>
            <a:r>
              <a:rPr sz="1050" b="1" spc="-4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разной</a:t>
            </a:r>
            <a:r>
              <a:rPr sz="1050" b="1" spc="-3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толщины,</a:t>
            </a:r>
            <a:r>
              <a:rPr sz="1050" b="1" spc="-3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стираются</a:t>
            </a:r>
            <a:r>
              <a:rPr sz="1050" b="1" spc="-40" dirty="0">
                <a:latin typeface="Tahoma"/>
                <a:cs typeface="Tahoma"/>
              </a:rPr>
              <a:t> </a:t>
            </a:r>
            <a:r>
              <a:rPr sz="1050" b="1" spc="-25" dirty="0">
                <a:latin typeface="Tahoma"/>
                <a:cs typeface="Tahoma"/>
              </a:rPr>
              <a:t>при </a:t>
            </a:r>
            <a:r>
              <a:rPr sz="1050" b="1" dirty="0">
                <a:latin typeface="Tahoma"/>
                <a:cs typeface="Tahoma"/>
              </a:rPr>
              <a:t>использовании,</a:t>
            </a:r>
            <a:r>
              <a:rPr sz="1050" b="1" spc="-4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тупые</a:t>
            </a:r>
            <a:r>
              <a:rPr sz="1050" b="1" spc="-4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иглы,</a:t>
            </a:r>
            <a:r>
              <a:rPr sz="1050" b="1" spc="-20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отсутствие</a:t>
            </a:r>
            <a:r>
              <a:rPr sz="1050" b="1" spc="50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поршня,</a:t>
            </a:r>
            <a:r>
              <a:rPr sz="1050" b="1" spc="-3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отсутствие</a:t>
            </a:r>
            <a:r>
              <a:rPr sz="1050" b="1" spc="-3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иглы,</a:t>
            </a:r>
            <a:r>
              <a:rPr sz="1050" b="1" spc="-2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сгибание</a:t>
            </a:r>
            <a:r>
              <a:rPr sz="1050" b="1" spc="-25" dirty="0">
                <a:latin typeface="Tahoma"/>
                <a:cs typeface="Tahoma"/>
              </a:rPr>
              <a:t> </a:t>
            </a:r>
            <a:r>
              <a:rPr sz="1050" b="1" spc="-20" dirty="0">
                <a:latin typeface="Tahoma"/>
                <a:cs typeface="Tahoma"/>
              </a:rPr>
              <a:t>иглы, </a:t>
            </a:r>
            <a:r>
              <a:rPr sz="1050" b="1" dirty="0">
                <a:latin typeface="Tahoma"/>
                <a:cs typeface="Tahoma"/>
              </a:rPr>
              <a:t>посторонние</a:t>
            </a:r>
            <a:r>
              <a:rPr sz="1050" b="1" spc="-2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предметы</a:t>
            </a:r>
            <a:r>
              <a:rPr sz="1050" b="1" spc="-5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в</a:t>
            </a:r>
            <a:r>
              <a:rPr sz="1050" b="1" spc="-35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упаковке,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latin typeface="Tahoma"/>
                <a:cs typeface="Tahoma"/>
              </a:rPr>
              <a:t>неразличимая</a:t>
            </a:r>
            <a:r>
              <a:rPr sz="1050" b="1" spc="-4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маркировка</a:t>
            </a:r>
            <a:r>
              <a:rPr sz="1050" b="1" spc="-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на</a:t>
            </a:r>
            <a:r>
              <a:rPr sz="1050" b="1" spc="-2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упаковке</a:t>
            </a:r>
            <a:r>
              <a:rPr sz="1050" b="1" spc="-3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и</a:t>
            </a:r>
            <a:r>
              <a:rPr sz="1050" b="1" spc="-15" dirty="0">
                <a:latin typeface="Tahoma"/>
                <a:cs typeface="Tahoma"/>
              </a:rPr>
              <a:t> </a:t>
            </a:r>
            <a:r>
              <a:rPr sz="1050" b="1" spc="-20" dirty="0">
                <a:latin typeface="Tahoma"/>
                <a:cs typeface="Tahoma"/>
              </a:rPr>
              <a:t>т.д.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20084" y="0"/>
            <a:ext cx="3925823" cy="14066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59733" y="6554825"/>
            <a:ext cx="1431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аппарат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ЭХВЧ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6096" y="3462528"/>
            <a:ext cx="3925824" cy="31699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737864" y="1588770"/>
            <a:ext cx="38696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ahoma"/>
                <a:cs typeface="Tahoma"/>
              </a:rPr>
              <a:t>Во</a:t>
            </a:r>
            <a:r>
              <a:rPr sz="1200" b="1" spc="-4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время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проведения</a:t>
            </a:r>
            <a:r>
              <a:rPr sz="1200" b="1" spc="-4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экстренной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операции</a:t>
            </a:r>
            <a:r>
              <a:rPr sz="1200" b="1" spc="-50" dirty="0">
                <a:latin typeface="Tahoma"/>
                <a:cs typeface="Tahoma"/>
              </a:rPr>
              <a:t> в </a:t>
            </a:r>
            <a:r>
              <a:rPr sz="1200" b="1" spc="-10" dirty="0">
                <a:latin typeface="Tahoma"/>
                <a:cs typeface="Tahoma"/>
              </a:rPr>
              <a:t>хирургическом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отделении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вследствие</a:t>
            </a:r>
            <a:r>
              <a:rPr sz="1200" b="1" spc="-4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внезапно </a:t>
            </a:r>
            <a:r>
              <a:rPr sz="1200" b="1" dirty="0">
                <a:latin typeface="Tahoma"/>
                <a:cs typeface="Tahoma"/>
              </a:rPr>
              <a:t>возникшей</a:t>
            </a:r>
            <a:r>
              <a:rPr sz="1200" b="1" spc="-7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неисправности</a:t>
            </a:r>
            <a:r>
              <a:rPr sz="1200" b="1" spc="-9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оборудования</a:t>
            </a:r>
            <a:endParaRPr sz="1200">
              <a:latin typeface="Tahoma"/>
              <a:cs typeface="Tahoma"/>
            </a:endParaRPr>
          </a:p>
          <a:p>
            <a:pPr marL="12700" marR="226060">
              <a:lnSpc>
                <a:spcPct val="100000"/>
              </a:lnSpc>
            </a:pPr>
            <a:r>
              <a:rPr sz="1200" b="1" dirty="0">
                <a:latin typeface="Tahoma"/>
                <a:cs typeface="Tahoma"/>
              </a:rPr>
              <a:t>пациентке</a:t>
            </a:r>
            <a:r>
              <a:rPr sz="1200" b="1" spc="-3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были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причинены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ожоги</a:t>
            </a:r>
            <a:r>
              <a:rPr sz="1200" b="1" spc="1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в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области </a:t>
            </a:r>
            <a:r>
              <a:rPr sz="1200" b="1" dirty="0">
                <a:latin typeface="Tahoma"/>
                <a:cs typeface="Tahoma"/>
              </a:rPr>
              <a:t>бедра</a:t>
            </a:r>
            <a:r>
              <a:rPr sz="1200" b="1" spc="-6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(2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очага,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общей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площадью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менее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0,5% </a:t>
            </a:r>
            <a:r>
              <a:rPr sz="1200" dirty="0">
                <a:latin typeface="Tahoma"/>
                <a:cs typeface="Tahoma"/>
              </a:rPr>
              <a:t>поверхности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тела,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IIIА-</a:t>
            </a:r>
            <a:r>
              <a:rPr sz="1200" dirty="0">
                <a:latin typeface="Tahoma"/>
                <a:cs typeface="Tahoma"/>
              </a:rPr>
              <a:t>Б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степени).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Электроды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аппарата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были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расположены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районе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задней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поверхности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бедер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(под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пациентом),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пациент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во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время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операции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закрыт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стерильными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простынями.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79664" y="0"/>
            <a:ext cx="1883664" cy="14066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02595" y="0"/>
            <a:ext cx="1950720" cy="140665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0519" y="3462528"/>
            <a:ext cx="2342388" cy="31699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471404" y="3462528"/>
            <a:ext cx="1574292" cy="316992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025765" y="1555241"/>
            <a:ext cx="362331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ahoma"/>
                <a:cs typeface="Tahoma"/>
              </a:rPr>
              <a:t>Серия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сообщений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о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неблагоприятных</a:t>
            </a:r>
            <a:endParaRPr sz="1400">
              <a:latin typeface="Tahoma"/>
              <a:cs typeface="Tahoma"/>
            </a:endParaRPr>
          </a:p>
          <a:p>
            <a:pPr marL="12700" marR="20955">
              <a:lnSpc>
                <a:spcPct val="100000"/>
              </a:lnSpc>
            </a:pPr>
            <a:r>
              <a:rPr sz="1400" dirty="0">
                <a:latin typeface="Tahoma"/>
                <a:cs typeface="Tahoma"/>
              </a:rPr>
              <a:t>событиях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(выраженные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боли,</a:t>
            </a:r>
            <a:r>
              <a:rPr sz="1400" spc="-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раздражение </a:t>
            </a:r>
            <a:r>
              <a:rPr sz="1400" dirty="0">
                <a:latin typeface="Tahoma"/>
                <a:cs typeface="Tahoma"/>
              </a:rPr>
              <a:t>уретры,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частые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болезненные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позывы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-50" dirty="0">
                <a:latin typeface="Tahoma"/>
                <a:cs typeface="Tahoma"/>
              </a:rPr>
              <a:t>к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ahoma"/>
                <a:cs typeface="Tahoma"/>
              </a:rPr>
              <a:t>мочеиспусканию),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Tahoma"/>
                <a:cs typeface="Tahoma"/>
              </a:rPr>
              <a:t>связанные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с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повреждениями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катетера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Tahoma"/>
                <a:cs typeface="Tahoma"/>
              </a:rPr>
              <a:t>урологического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однократного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Tahoma"/>
                <a:cs typeface="Tahoma"/>
              </a:rPr>
              <a:t>применения.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215900"/>
            <a:ext cx="12162155" cy="5568950"/>
            <a:chOff x="-6350" y="215900"/>
            <a:chExt cx="12162155" cy="5568950"/>
          </a:xfrm>
        </p:grpSpPr>
        <p:sp>
          <p:nvSpPr>
            <p:cNvPr id="3" name="object 3"/>
            <p:cNvSpPr/>
            <p:nvPr/>
          </p:nvSpPr>
          <p:spPr>
            <a:xfrm>
              <a:off x="0" y="228600"/>
              <a:ext cx="12149455" cy="259079"/>
            </a:xfrm>
            <a:custGeom>
              <a:avLst/>
              <a:gdLst/>
              <a:ahLst/>
              <a:cxnLst/>
              <a:rect l="l" t="t" r="r" b="b"/>
              <a:pathLst>
                <a:path w="12149455" h="259079">
                  <a:moveTo>
                    <a:pt x="12149328" y="0"/>
                  </a:moveTo>
                  <a:lnTo>
                    <a:pt x="0" y="0"/>
                  </a:lnTo>
                  <a:lnTo>
                    <a:pt x="0" y="259079"/>
                  </a:lnTo>
                  <a:lnTo>
                    <a:pt x="12149328" y="259079"/>
                  </a:lnTo>
                  <a:lnTo>
                    <a:pt x="1214932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7679"/>
              <a:ext cx="606425" cy="259079"/>
            </a:xfrm>
            <a:custGeom>
              <a:avLst/>
              <a:gdLst/>
              <a:ahLst/>
              <a:cxnLst/>
              <a:rect l="l" t="t" r="r" b="b"/>
              <a:pathLst>
                <a:path w="606425" h="259079">
                  <a:moveTo>
                    <a:pt x="605942" y="0"/>
                  </a:moveTo>
                  <a:lnTo>
                    <a:pt x="0" y="0"/>
                  </a:lnTo>
                  <a:lnTo>
                    <a:pt x="0" y="259079"/>
                  </a:lnTo>
                  <a:lnTo>
                    <a:pt x="605942" y="259079"/>
                  </a:lnTo>
                  <a:lnTo>
                    <a:pt x="605942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46759"/>
              <a:ext cx="606425" cy="259079"/>
            </a:xfrm>
            <a:custGeom>
              <a:avLst/>
              <a:gdLst/>
              <a:ahLst/>
              <a:cxnLst/>
              <a:rect l="l" t="t" r="r" b="b"/>
              <a:pathLst>
                <a:path w="606425" h="259080">
                  <a:moveTo>
                    <a:pt x="605942" y="0"/>
                  </a:moveTo>
                  <a:lnTo>
                    <a:pt x="0" y="0"/>
                  </a:lnTo>
                  <a:lnTo>
                    <a:pt x="0" y="259079"/>
                  </a:lnTo>
                  <a:lnTo>
                    <a:pt x="605942" y="259079"/>
                  </a:lnTo>
                  <a:lnTo>
                    <a:pt x="605942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05789"/>
              <a:ext cx="12149455" cy="278130"/>
            </a:xfrm>
            <a:custGeom>
              <a:avLst/>
              <a:gdLst/>
              <a:ahLst/>
              <a:cxnLst/>
              <a:rect l="l" t="t" r="r" b="b"/>
              <a:pathLst>
                <a:path w="12149455" h="278130">
                  <a:moveTo>
                    <a:pt x="12149328" y="0"/>
                  </a:moveTo>
                  <a:lnTo>
                    <a:pt x="0" y="0"/>
                  </a:lnTo>
                  <a:lnTo>
                    <a:pt x="0" y="278053"/>
                  </a:lnTo>
                  <a:lnTo>
                    <a:pt x="12149328" y="278053"/>
                  </a:lnTo>
                  <a:lnTo>
                    <a:pt x="1214932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83842"/>
              <a:ext cx="606425" cy="411480"/>
            </a:xfrm>
            <a:custGeom>
              <a:avLst/>
              <a:gdLst/>
              <a:ahLst/>
              <a:cxnLst/>
              <a:rect l="l" t="t" r="r" b="b"/>
              <a:pathLst>
                <a:path w="606425" h="411480">
                  <a:moveTo>
                    <a:pt x="605942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605942" y="411479"/>
                  </a:lnTo>
                  <a:lnTo>
                    <a:pt x="605942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695322"/>
              <a:ext cx="606425" cy="251460"/>
            </a:xfrm>
            <a:custGeom>
              <a:avLst/>
              <a:gdLst/>
              <a:ahLst/>
              <a:cxnLst/>
              <a:rect l="l" t="t" r="r" b="b"/>
              <a:pathLst>
                <a:path w="606425" h="251460">
                  <a:moveTo>
                    <a:pt x="605942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605942" y="251460"/>
                  </a:lnTo>
                  <a:lnTo>
                    <a:pt x="605942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946859"/>
              <a:ext cx="606425" cy="278130"/>
            </a:xfrm>
            <a:custGeom>
              <a:avLst/>
              <a:gdLst/>
              <a:ahLst/>
              <a:cxnLst/>
              <a:rect l="l" t="t" r="r" b="b"/>
              <a:pathLst>
                <a:path w="606425" h="278130">
                  <a:moveTo>
                    <a:pt x="605942" y="0"/>
                  </a:moveTo>
                  <a:lnTo>
                    <a:pt x="0" y="0"/>
                  </a:lnTo>
                  <a:lnTo>
                    <a:pt x="0" y="278053"/>
                  </a:lnTo>
                  <a:lnTo>
                    <a:pt x="605942" y="278053"/>
                  </a:lnTo>
                  <a:lnTo>
                    <a:pt x="605942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224913"/>
              <a:ext cx="606425" cy="411480"/>
            </a:xfrm>
            <a:custGeom>
              <a:avLst/>
              <a:gdLst/>
              <a:ahLst/>
              <a:cxnLst/>
              <a:rect l="l" t="t" r="r" b="b"/>
              <a:pathLst>
                <a:path w="606425" h="411480">
                  <a:moveTo>
                    <a:pt x="605942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605942" y="411479"/>
                  </a:lnTo>
                  <a:lnTo>
                    <a:pt x="605942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636342"/>
              <a:ext cx="12149455" cy="278130"/>
            </a:xfrm>
            <a:custGeom>
              <a:avLst/>
              <a:gdLst/>
              <a:ahLst/>
              <a:cxnLst/>
              <a:rect l="l" t="t" r="r" b="b"/>
              <a:pathLst>
                <a:path w="12149455" h="278130">
                  <a:moveTo>
                    <a:pt x="12149328" y="0"/>
                  </a:moveTo>
                  <a:lnTo>
                    <a:pt x="0" y="0"/>
                  </a:lnTo>
                  <a:lnTo>
                    <a:pt x="0" y="278053"/>
                  </a:lnTo>
                  <a:lnTo>
                    <a:pt x="12149328" y="278053"/>
                  </a:lnTo>
                  <a:lnTo>
                    <a:pt x="1214932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914395"/>
              <a:ext cx="606425" cy="426720"/>
            </a:xfrm>
            <a:custGeom>
              <a:avLst/>
              <a:gdLst/>
              <a:ahLst/>
              <a:cxnLst/>
              <a:rect l="l" t="t" r="r" b="b"/>
              <a:pathLst>
                <a:path w="606425" h="426720">
                  <a:moveTo>
                    <a:pt x="605942" y="0"/>
                  </a:moveTo>
                  <a:lnTo>
                    <a:pt x="0" y="0"/>
                  </a:lnTo>
                  <a:lnTo>
                    <a:pt x="0" y="426720"/>
                  </a:lnTo>
                  <a:lnTo>
                    <a:pt x="605942" y="426720"/>
                  </a:lnTo>
                  <a:lnTo>
                    <a:pt x="605942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341116"/>
              <a:ext cx="606425" cy="594360"/>
            </a:xfrm>
            <a:custGeom>
              <a:avLst/>
              <a:gdLst/>
              <a:ahLst/>
              <a:cxnLst/>
              <a:rect l="l" t="t" r="r" b="b"/>
              <a:pathLst>
                <a:path w="606425" h="594360">
                  <a:moveTo>
                    <a:pt x="605942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605942" y="594360"/>
                  </a:lnTo>
                  <a:lnTo>
                    <a:pt x="605942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3935476"/>
              <a:ext cx="606425" cy="426720"/>
            </a:xfrm>
            <a:custGeom>
              <a:avLst/>
              <a:gdLst/>
              <a:ahLst/>
              <a:cxnLst/>
              <a:rect l="l" t="t" r="r" b="b"/>
              <a:pathLst>
                <a:path w="606425" h="426720">
                  <a:moveTo>
                    <a:pt x="605942" y="0"/>
                  </a:moveTo>
                  <a:lnTo>
                    <a:pt x="0" y="0"/>
                  </a:lnTo>
                  <a:lnTo>
                    <a:pt x="0" y="426719"/>
                  </a:lnTo>
                  <a:lnTo>
                    <a:pt x="605942" y="426719"/>
                  </a:lnTo>
                  <a:lnTo>
                    <a:pt x="605942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4362145"/>
              <a:ext cx="606425" cy="278130"/>
            </a:xfrm>
            <a:custGeom>
              <a:avLst/>
              <a:gdLst/>
              <a:ahLst/>
              <a:cxnLst/>
              <a:rect l="l" t="t" r="r" b="b"/>
              <a:pathLst>
                <a:path w="606425" h="278129">
                  <a:moveTo>
                    <a:pt x="605942" y="0"/>
                  </a:moveTo>
                  <a:lnTo>
                    <a:pt x="0" y="0"/>
                  </a:lnTo>
                  <a:lnTo>
                    <a:pt x="0" y="278053"/>
                  </a:lnTo>
                  <a:lnTo>
                    <a:pt x="605942" y="278053"/>
                  </a:lnTo>
                  <a:lnTo>
                    <a:pt x="605942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4640275"/>
              <a:ext cx="12149455" cy="278130"/>
            </a:xfrm>
            <a:custGeom>
              <a:avLst/>
              <a:gdLst/>
              <a:ahLst/>
              <a:cxnLst/>
              <a:rect l="l" t="t" r="r" b="b"/>
              <a:pathLst>
                <a:path w="12149455" h="278129">
                  <a:moveTo>
                    <a:pt x="12149328" y="0"/>
                  </a:moveTo>
                  <a:lnTo>
                    <a:pt x="0" y="0"/>
                  </a:lnTo>
                  <a:lnTo>
                    <a:pt x="0" y="278053"/>
                  </a:lnTo>
                  <a:lnTo>
                    <a:pt x="12149328" y="278053"/>
                  </a:lnTo>
                  <a:lnTo>
                    <a:pt x="1214932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4918328"/>
              <a:ext cx="606425" cy="259079"/>
            </a:xfrm>
            <a:custGeom>
              <a:avLst/>
              <a:gdLst/>
              <a:ahLst/>
              <a:cxnLst/>
              <a:rect l="l" t="t" r="r" b="b"/>
              <a:pathLst>
                <a:path w="606425" h="259079">
                  <a:moveTo>
                    <a:pt x="605942" y="0"/>
                  </a:moveTo>
                  <a:lnTo>
                    <a:pt x="0" y="0"/>
                  </a:lnTo>
                  <a:lnTo>
                    <a:pt x="0" y="259080"/>
                  </a:lnTo>
                  <a:lnTo>
                    <a:pt x="605942" y="259080"/>
                  </a:lnTo>
                  <a:lnTo>
                    <a:pt x="605942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5177383"/>
              <a:ext cx="606425" cy="431165"/>
            </a:xfrm>
            <a:custGeom>
              <a:avLst/>
              <a:gdLst/>
              <a:ahLst/>
              <a:cxnLst/>
              <a:rect l="l" t="t" r="r" b="b"/>
              <a:pathLst>
                <a:path w="606425" h="431164">
                  <a:moveTo>
                    <a:pt x="0" y="430936"/>
                  </a:moveTo>
                  <a:lnTo>
                    <a:pt x="605942" y="430936"/>
                  </a:lnTo>
                  <a:lnTo>
                    <a:pt x="605942" y="0"/>
                  </a:lnTo>
                  <a:lnTo>
                    <a:pt x="0" y="0"/>
                  </a:lnTo>
                  <a:lnTo>
                    <a:pt x="0" y="430936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5942" y="481329"/>
              <a:ext cx="0" cy="5126990"/>
            </a:xfrm>
            <a:custGeom>
              <a:avLst/>
              <a:gdLst/>
              <a:ahLst/>
              <a:cxnLst/>
              <a:rect l="l" t="t" r="r" b="b"/>
              <a:pathLst>
                <a:path h="5126990">
                  <a:moveTo>
                    <a:pt x="0" y="0"/>
                  </a:moveTo>
                  <a:lnTo>
                    <a:pt x="0" y="530860"/>
                  </a:lnTo>
                </a:path>
                <a:path h="5126990">
                  <a:moveTo>
                    <a:pt x="0" y="796163"/>
                  </a:moveTo>
                  <a:lnTo>
                    <a:pt x="0" y="2161413"/>
                  </a:lnTo>
                </a:path>
                <a:path h="5126990">
                  <a:moveTo>
                    <a:pt x="0" y="2426716"/>
                  </a:moveTo>
                  <a:lnTo>
                    <a:pt x="0" y="4165219"/>
                  </a:lnTo>
                </a:path>
                <a:path h="5126990">
                  <a:moveTo>
                    <a:pt x="0" y="4430649"/>
                  </a:moveTo>
                  <a:lnTo>
                    <a:pt x="0" y="512699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481329"/>
              <a:ext cx="12155805" cy="4702810"/>
            </a:xfrm>
            <a:custGeom>
              <a:avLst/>
              <a:gdLst/>
              <a:ahLst/>
              <a:cxnLst/>
              <a:rect l="l" t="t" r="r" b="b"/>
              <a:pathLst>
                <a:path w="12155805" h="4702810">
                  <a:moveTo>
                    <a:pt x="12155678" y="4689729"/>
                  </a:moveTo>
                  <a:lnTo>
                    <a:pt x="0" y="4689729"/>
                  </a:lnTo>
                  <a:lnTo>
                    <a:pt x="0" y="4702429"/>
                  </a:lnTo>
                  <a:lnTo>
                    <a:pt x="12155678" y="4702429"/>
                  </a:lnTo>
                  <a:lnTo>
                    <a:pt x="12155678" y="4689729"/>
                  </a:lnTo>
                  <a:close/>
                </a:path>
                <a:path w="12155805" h="4702810">
                  <a:moveTo>
                    <a:pt x="12155678" y="4430649"/>
                  </a:moveTo>
                  <a:lnTo>
                    <a:pt x="0" y="4430649"/>
                  </a:lnTo>
                  <a:lnTo>
                    <a:pt x="0" y="4443349"/>
                  </a:lnTo>
                  <a:lnTo>
                    <a:pt x="12155678" y="4443349"/>
                  </a:lnTo>
                  <a:lnTo>
                    <a:pt x="12155678" y="4430649"/>
                  </a:lnTo>
                  <a:close/>
                </a:path>
                <a:path w="12155805" h="4702810">
                  <a:moveTo>
                    <a:pt x="12155678" y="4152519"/>
                  </a:moveTo>
                  <a:lnTo>
                    <a:pt x="0" y="4152519"/>
                  </a:lnTo>
                  <a:lnTo>
                    <a:pt x="0" y="4165219"/>
                  </a:lnTo>
                  <a:lnTo>
                    <a:pt x="12155678" y="4165219"/>
                  </a:lnTo>
                  <a:lnTo>
                    <a:pt x="12155678" y="4152519"/>
                  </a:lnTo>
                  <a:close/>
                </a:path>
                <a:path w="12155805" h="4702810">
                  <a:moveTo>
                    <a:pt x="12155678" y="3874516"/>
                  </a:moveTo>
                  <a:lnTo>
                    <a:pt x="0" y="3874516"/>
                  </a:lnTo>
                  <a:lnTo>
                    <a:pt x="0" y="3887216"/>
                  </a:lnTo>
                  <a:lnTo>
                    <a:pt x="12155678" y="3887216"/>
                  </a:lnTo>
                  <a:lnTo>
                    <a:pt x="12155678" y="3874516"/>
                  </a:lnTo>
                  <a:close/>
                </a:path>
                <a:path w="12155805" h="4702810">
                  <a:moveTo>
                    <a:pt x="12155678" y="3447796"/>
                  </a:moveTo>
                  <a:lnTo>
                    <a:pt x="0" y="3447796"/>
                  </a:lnTo>
                  <a:lnTo>
                    <a:pt x="0" y="3460496"/>
                  </a:lnTo>
                  <a:lnTo>
                    <a:pt x="12155678" y="3460496"/>
                  </a:lnTo>
                  <a:lnTo>
                    <a:pt x="12155678" y="3447796"/>
                  </a:lnTo>
                  <a:close/>
                </a:path>
                <a:path w="12155805" h="4702810">
                  <a:moveTo>
                    <a:pt x="12155678" y="2853436"/>
                  </a:moveTo>
                  <a:lnTo>
                    <a:pt x="0" y="2853436"/>
                  </a:lnTo>
                  <a:lnTo>
                    <a:pt x="0" y="2866136"/>
                  </a:lnTo>
                  <a:lnTo>
                    <a:pt x="12155678" y="2866136"/>
                  </a:lnTo>
                  <a:lnTo>
                    <a:pt x="12155678" y="2853436"/>
                  </a:lnTo>
                  <a:close/>
                </a:path>
                <a:path w="12155805" h="4702810">
                  <a:moveTo>
                    <a:pt x="12155678" y="2426716"/>
                  </a:moveTo>
                  <a:lnTo>
                    <a:pt x="0" y="2426716"/>
                  </a:lnTo>
                  <a:lnTo>
                    <a:pt x="0" y="2439416"/>
                  </a:lnTo>
                  <a:lnTo>
                    <a:pt x="12155678" y="2439416"/>
                  </a:lnTo>
                  <a:lnTo>
                    <a:pt x="12155678" y="2426716"/>
                  </a:lnTo>
                  <a:close/>
                </a:path>
                <a:path w="12155805" h="4702810">
                  <a:moveTo>
                    <a:pt x="12155678" y="2148713"/>
                  </a:moveTo>
                  <a:lnTo>
                    <a:pt x="0" y="2148713"/>
                  </a:lnTo>
                  <a:lnTo>
                    <a:pt x="0" y="2161413"/>
                  </a:lnTo>
                  <a:lnTo>
                    <a:pt x="12155678" y="2161413"/>
                  </a:lnTo>
                  <a:lnTo>
                    <a:pt x="12155678" y="2148713"/>
                  </a:lnTo>
                  <a:close/>
                </a:path>
                <a:path w="12155805" h="4702810">
                  <a:moveTo>
                    <a:pt x="12155678" y="1737233"/>
                  </a:moveTo>
                  <a:lnTo>
                    <a:pt x="0" y="1737233"/>
                  </a:lnTo>
                  <a:lnTo>
                    <a:pt x="0" y="1749933"/>
                  </a:lnTo>
                  <a:lnTo>
                    <a:pt x="12155678" y="1749933"/>
                  </a:lnTo>
                  <a:lnTo>
                    <a:pt x="12155678" y="1737233"/>
                  </a:lnTo>
                  <a:close/>
                </a:path>
                <a:path w="12155805" h="4702810">
                  <a:moveTo>
                    <a:pt x="12155678" y="1459103"/>
                  </a:moveTo>
                  <a:lnTo>
                    <a:pt x="0" y="1459103"/>
                  </a:lnTo>
                  <a:lnTo>
                    <a:pt x="0" y="1471803"/>
                  </a:lnTo>
                  <a:lnTo>
                    <a:pt x="12155678" y="1471803"/>
                  </a:lnTo>
                  <a:lnTo>
                    <a:pt x="12155678" y="1459103"/>
                  </a:lnTo>
                  <a:close/>
                </a:path>
                <a:path w="12155805" h="4702810">
                  <a:moveTo>
                    <a:pt x="12155678" y="1207643"/>
                  </a:moveTo>
                  <a:lnTo>
                    <a:pt x="0" y="1207643"/>
                  </a:lnTo>
                  <a:lnTo>
                    <a:pt x="0" y="1220343"/>
                  </a:lnTo>
                  <a:lnTo>
                    <a:pt x="12155678" y="1220343"/>
                  </a:lnTo>
                  <a:lnTo>
                    <a:pt x="12155678" y="1207643"/>
                  </a:lnTo>
                  <a:close/>
                </a:path>
                <a:path w="12155805" h="4702810">
                  <a:moveTo>
                    <a:pt x="12155678" y="796163"/>
                  </a:moveTo>
                  <a:lnTo>
                    <a:pt x="0" y="796163"/>
                  </a:lnTo>
                  <a:lnTo>
                    <a:pt x="0" y="808863"/>
                  </a:lnTo>
                  <a:lnTo>
                    <a:pt x="12155678" y="808863"/>
                  </a:lnTo>
                  <a:lnTo>
                    <a:pt x="12155678" y="796163"/>
                  </a:lnTo>
                  <a:close/>
                </a:path>
                <a:path w="12155805" h="4702810">
                  <a:moveTo>
                    <a:pt x="12155678" y="518160"/>
                  </a:moveTo>
                  <a:lnTo>
                    <a:pt x="0" y="518160"/>
                  </a:lnTo>
                  <a:lnTo>
                    <a:pt x="0" y="530860"/>
                  </a:lnTo>
                  <a:lnTo>
                    <a:pt x="12155678" y="530860"/>
                  </a:lnTo>
                  <a:lnTo>
                    <a:pt x="12155678" y="518160"/>
                  </a:lnTo>
                  <a:close/>
                </a:path>
                <a:path w="12155805" h="4702810">
                  <a:moveTo>
                    <a:pt x="12155678" y="259080"/>
                  </a:moveTo>
                  <a:lnTo>
                    <a:pt x="0" y="259080"/>
                  </a:lnTo>
                  <a:lnTo>
                    <a:pt x="0" y="271780"/>
                  </a:lnTo>
                  <a:lnTo>
                    <a:pt x="12155678" y="271780"/>
                  </a:lnTo>
                  <a:lnTo>
                    <a:pt x="12155678" y="259080"/>
                  </a:lnTo>
                  <a:close/>
                </a:path>
                <a:path w="12155805" h="4702810">
                  <a:moveTo>
                    <a:pt x="12155678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55678" y="12700"/>
                  </a:lnTo>
                  <a:lnTo>
                    <a:pt x="121556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222250"/>
              <a:ext cx="0" cy="5556250"/>
            </a:xfrm>
            <a:custGeom>
              <a:avLst/>
              <a:gdLst/>
              <a:ahLst/>
              <a:cxnLst/>
              <a:rect l="l" t="t" r="r" b="b"/>
              <a:pathLst>
                <a:path h="5556250">
                  <a:moveTo>
                    <a:pt x="0" y="0"/>
                  </a:moveTo>
                  <a:lnTo>
                    <a:pt x="0" y="555584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49328" y="222250"/>
              <a:ext cx="0" cy="5556250"/>
            </a:xfrm>
            <a:custGeom>
              <a:avLst/>
              <a:gdLst/>
              <a:ahLst/>
              <a:cxnLst/>
              <a:rect l="l" t="t" r="r" b="b"/>
              <a:pathLst>
                <a:path h="5556250">
                  <a:moveTo>
                    <a:pt x="0" y="0"/>
                  </a:moveTo>
                  <a:lnTo>
                    <a:pt x="0" y="555584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222249"/>
              <a:ext cx="12155805" cy="5556250"/>
            </a:xfrm>
            <a:custGeom>
              <a:avLst/>
              <a:gdLst/>
              <a:ahLst/>
              <a:cxnLst/>
              <a:rect l="l" t="t" r="r" b="b"/>
              <a:pathLst>
                <a:path w="12155805" h="5556250">
                  <a:moveTo>
                    <a:pt x="12155678" y="5543143"/>
                  </a:moveTo>
                  <a:lnTo>
                    <a:pt x="12128119" y="5543143"/>
                  </a:lnTo>
                  <a:lnTo>
                    <a:pt x="12128119" y="5555843"/>
                  </a:lnTo>
                  <a:lnTo>
                    <a:pt x="12155678" y="5555843"/>
                  </a:lnTo>
                  <a:lnTo>
                    <a:pt x="12155678" y="5543143"/>
                  </a:lnTo>
                  <a:close/>
                </a:path>
                <a:path w="12155805" h="5556250">
                  <a:moveTo>
                    <a:pt x="12155678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55678" y="12700"/>
                  </a:lnTo>
                  <a:lnTo>
                    <a:pt x="121556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002784" y="260095"/>
            <a:ext cx="21450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ЛИЦЕНЗИОННЫЙ</a:t>
            </a:r>
            <a:r>
              <a:rPr sz="11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КОНТРОЛЬ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3240" y="519430"/>
            <a:ext cx="78727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4040" algn="l"/>
              </a:tabLst>
            </a:pPr>
            <a:r>
              <a:rPr sz="1575" spc="-15" baseline="2645" dirty="0">
                <a:latin typeface="Tahoma"/>
                <a:cs typeface="Tahoma"/>
              </a:rPr>
              <a:t>19.20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100" dirty="0">
                <a:latin typeface="Tahoma"/>
                <a:cs typeface="Tahoma"/>
              </a:rPr>
              <a:t>Осуществление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деятельности,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не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связанной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с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извлечением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прибыли,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без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специального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разрешения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(лицензии)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51391" y="519430"/>
            <a:ext cx="26295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0000"/>
                </a:solidFill>
                <a:latin typeface="Tahoma"/>
                <a:cs typeface="Tahoma"/>
              </a:rPr>
              <a:t>20-50</a:t>
            </a:r>
            <a:r>
              <a:rPr sz="11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FF0000"/>
                </a:solidFill>
                <a:latin typeface="Tahoma"/>
                <a:cs typeface="Tahoma"/>
              </a:rPr>
              <a:t>тыс.р.</a:t>
            </a:r>
            <a:r>
              <a:rPr sz="11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FF0000"/>
                </a:solidFill>
                <a:latin typeface="Tahoma"/>
                <a:cs typeface="Tahoma"/>
              </a:rPr>
              <a:t>(на</a:t>
            </a:r>
            <a:r>
              <a:rPr sz="11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FF0000"/>
                </a:solidFill>
                <a:latin typeface="Tahoma"/>
                <a:cs typeface="Tahoma"/>
              </a:rPr>
              <a:t>должностных</a:t>
            </a:r>
            <a:r>
              <a:rPr sz="11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spc="-20" dirty="0">
                <a:solidFill>
                  <a:srgbClr val="FF0000"/>
                </a:solidFill>
                <a:latin typeface="Tahoma"/>
                <a:cs typeface="Tahoma"/>
              </a:rPr>
              <a:t>лиц)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9816" y="778509"/>
            <a:ext cx="2857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Tahoma"/>
                <a:cs typeface="Tahoma"/>
              </a:rPr>
              <a:t>14.1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4682" y="778509"/>
            <a:ext cx="87299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ahoma"/>
                <a:cs typeface="Tahoma"/>
              </a:rPr>
              <a:t>Осуществление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предпринимательской деятельности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без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государственной регистрации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или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без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специального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разрешения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(лицензии)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82096" y="778509"/>
            <a:ext cx="7931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0000"/>
                </a:solidFill>
                <a:latin typeface="Tahoma"/>
                <a:cs typeface="Tahoma"/>
              </a:rPr>
              <a:t>5-10</a:t>
            </a:r>
            <a:r>
              <a:rPr sz="11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Tahoma"/>
                <a:cs typeface="Tahoma"/>
              </a:rPr>
              <a:t>тыс.р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3240" y="1037589"/>
            <a:ext cx="11896725" cy="18249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МЕДИЦИНСКАЯ</a:t>
            </a:r>
            <a:r>
              <a:rPr sz="11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ПОМОЩЬ</a:t>
            </a:r>
            <a:endParaRPr sz="1100" dirty="0">
              <a:latin typeface="Tahoma"/>
              <a:cs typeface="Tahoma"/>
            </a:endParaRPr>
          </a:p>
          <a:p>
            <a:pPr marL="48895">
              <a:lnSpc>
                <a:spcPct val="100000"/>
              </a:lnSpc>
              <a:spcBef>
                <a:spcPts val="869"/>
              </a:spcBef>
              <a:tabLst>
                <a:tab pos="574040" algn="l"/>
              </a:tabLst>
            </a:pPr>
            <a:r>
              <a:rPr sz="1050" spc="-20" dirty="0">
                <a:latin typeface="Tahoma"/>
                <a:cs typeface="Tahoma"/>
              </a:rPr>
              <a:t>6.30</a:t>
            </a:r>
            <a:r>
              <a:rPr sz="1050" dirty="0">
                <a:latin typeface="Tahoma"/>
                <a:cs typeface="Tahoma"/>
              </a:rPr>
              <a:t>	Невыполнение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обязанностей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об</a:t>
            </a:r>
            <a:r>
              <a:rPr sz="1050" spc="-1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информировании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граждан</a:t>
            </a:r>
            <a:r>
              <a:rPr sz="1050" spc="-4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о</a:t>
            </a:r>
            <a:r>
              <a:rPr sz="1050" spc="-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получении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медицинской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помощи</a:t>
            </a:r>
            <a:r>
              <a:rPr sz="1050" spc="-4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в</a:t>
            </a:r>
            <a:r>
              <a:rPr sz="1050" spc="-1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рамках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программы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государственных</a:t>
            </a:r>
            <a:r>
              <a:rPr sz="1050" spc="-4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гарантий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бесплатного</a:t>
            </a:r>
            <a:r>
              <a:rPr sz="1050" spc="-4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оказания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гражданам</a:t>
            </a:r>
            <a:endParaRPr sz="1050" dirty="0">
              <a:latin typeface="Tahoma"/>
              <a:cs typeface="Tahoma"/>
            </a:endParaRPr>
          </a:p>
          <a:p>
            <a:pPr marL="574040">
              <a:lnSpc>
                <a:spcPct val="100000"/>
              </a:lnSpc>
              <a:tabLst>
                <a:tab pos="10641330" algn="l"/>
              </a:tabLst>
            </a:pPr>
            <a:r>
              <a:rPr sz="1050" dirty="0">
                <a:latin typeface="Tahoma"/>
                <a:cs typeface="Tahoma"/>
              </a:rPr>
              <a:t>медицинской</a:t>
            </a:r>
            <a:r>
              <a:rPr sz="1050" spc="-4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помощи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и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территориальных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программ</a:t>
            </a:r>
            <a:r>
              <a:rPr sz="1050" spc="-4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государственных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гарантий</a:t>
            </a:r>
            <a:r>
              <a:rPr sz="1050" spc="-4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бесплатного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оказания</a:t>
            </a:r>
            <a:r>
              <a:rPr sz="1050" spc="-4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гражданам</a:t>
            </a:r>
            <a:r>
              <a:rPr sz="1050" spc="-2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медицинской</a:t>
            </a:r>
            <a:r>
              <a:rPr sz="1050" spc="-4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помощи</a:t>
            </a:r>
            <a:r>
              <a:rPr sz="1050" dirty="0">
                <a:latin typeface="Tahoma"/>
                <a:cs typeface="Tahoma"/>
              </a:rPr>
              <a:t>	</a:t>
            </a:r>
            <a:r>
              <a:rPr sz="1050" b="1" dirty="0">
                <a:solidFill>
                  <a:srgbClr val="FF0000"/>
                </a:solidFill>
                <a:latin typeface="Tahoma"/>
                <a:cs typeface="Tahoma"/>
              </a:rPr>
              <a:t>5-15</a:t>
            </a:r>
            <a:r>
              <a:rPr sz="105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50" b="1" spc="-10" dirty="0">
                <a:solidFill>
                  <a:srgbClr val="FF0000"/>
                </a:solidFill>
                <a:latin typeface="Tahoma"/>
                <a:cs typeface="Tahoma"/>
              </a:rPr>
              <a:t>тыс.р.</a:t>
            </a:r>
            <a:endParaRPr sz="1050" dirty="0">
              <a:latin typeface="Tahoma"/>
              <a:cs typeface="Tahoma"/>
            </a:endParaRPr>
          </a:p>
          <a:p>
            <a:pPr marL="48895">
              <a:lnSpc>
                <a:spcPct val="100000"/>
              </a:lnSpc>
              <a:spcBef>
                <a:spcPts val="720"/>
              </a:spcBef>
              <a:tabLst>
                <a:tab pos="574040" algn="l"/>
                <a:tab pos="10678160" algn="l"/>
              </a:tabLst>
            </a:pPr>
            <a:r>
              <a:rPr sz="1050" spc="-20" dirty="0">
                <a:latin typeface="Tahoma"/>
                <a:cs typeface="Tahoma"/>
              </a:rPr>
              <a:t>6.32</a:t>
            </a:r>
            <a:r>
              <a:rPr sz="1050" dirty="0">
                <a:latin typeface="Tahoma"/>
                <a:cs typeface="Tahoma"/>
              </a:rPr>
              <a:t>	Нарушение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требований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законодательства</a:t>
            </a:r>
            <a:r>
              <a:rPr sz="1050" spc="-2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в</a:t>
            </a:r>
            <a:r>
              <a:rPr sz="1050" spc="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сфере</a:t>
            </a:r>
            <a:r>
              <a:rPr sz="1050" spc="-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охраны</a:t>
            </a:r>
            <a:r>
              <a:rPr sz="1050" spc="-2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здоровья</a:t>
            </a:r>
            <a:r>
              <a:rPr sz="1050" spc="-1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при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проведении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искусственного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прерывания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беременности</a:t>
            </a:r>
            <a:r>
              <a:rPr sz="1050" dirty="0">
                <a:latin typeface="Tahoma"/>
                <a:cs typeface="Tahoma"/>
              </a:rPr>
              <a:t>	</a:t>
            </a:r>
            <a:r>
              <a:rPr sz="1050" b="1" dirty="0">
                <a:solidFill>
                  <a:srgbClr val="FF0000"/>
                </a:solidFill>
                <a:latin typeface="Tahoma"/>
                <a:cs typeface="Tahoma"/>
              </a:rPr>
              <a:t>5-30</a:t>
            </a:r>
            <a:r>
              <a:rPr sz="105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50" b="1" spc="-10" dirty="0">
                <a:solidFill>
                  <a:srgbClr val="FF0000"/>
                </a:solidFill>
                <a:latin typeface="Tahoma"/>
                <a:cs typeface="Tahoma"/>
              </a:rPr>
              <a:t>тыс.р.</a:t>
            </a:r>
            <a:endParaRPr sz="1050" dirty="0">
              <a:latin typeface="Tahoma"/>
              <a:cs typeface="Tahoma"/>
            </a:endParaRPr>
          </a:p>
          <a:p>
            <a:pPr marL="48895">
              <a:lnSpc>
                <a:spcPct val="100000"/>
              </a:lnSpc>
              <a:spcBef>
                <a:spcPts val="720"/>
              </a:spcBef>
              <a:tabLst>
                <a:tab pos="574040" algn="l"/>
                <a:tab pos="10673080" algn="l"/>
              </a:tabLst>
            </a:pPr>
            <a:r>
              <a:rPr sz="1050" spc="-20" dirty="0">
                <a:latin typeface="Tahoma"/>
                <a:cs typeface="Tahoma"/>
              </a:rPr>
              <a:t>9.13</a:t>
            </a:r>
            <a:r>
              <a:rPr sz="1050" dirty="0">
                <a:latin typeface="Tahoma"/>
                <a:cs typeface="Tahoma"/>
              </a:rPr>
              <a:t>	Уклонение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от</a:t>
            </a:r>
            <a:r>
              <a:rPr sz="1050" spc="-1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исполнения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требований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к</a:t>
            </a:r>
            <a:r>
              <a:rPr sz="1050" spc="-1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обеспечению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доступности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для</a:t>
            </a:r>
            <a:r>
              <a:rPr sz="1050" spc="-1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инвалидов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объектов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социальной,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инженерной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и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транспортной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инфраструктур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и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услуг.</a:t>
            </a:r>
            <a:r>
              <a:rPr sz="1050" dirty="0">
                <a:latin typeface="Tahoma"/>
                <a:cs typeface="Tahoma"/>
              </a:rPr>
              <a:t>	</a:t>
            </a:r>
            <a:r>
              <a:rPr sz="1050" b="1" dirty="0">
                <a:solidFill>
                  <a:srgbClr val="FF0000"/>
                </a:solidFill>
                <a:latin typeface="Tahoma"/>
                <a:cs typeface="Tahoma"/>
              </a:rPr>
              <a:t>2-3</a:t>
            </a:r>
            <a:r>
              <a:rPr sz="105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50" b="1" spc="-20" dirty="0">
                <a:solidFill>
                  <a:srgbClr val="FF0000"/>
                </a:solidFill>
                <a:latin typeface="Tahoma"/>
                <a:cs typeface="Tahoma"/>
              </a:rPr>
              <a:t>т.р.</a:t>
            </a:r>
            <a:endParaRPr sz="1050" dirty="0">
              <a:latin typeface="Tahoma"/>
              <a:cs typeface="Tahoma"/>
            </a:endParaRPr>
          </a:p>
          <a:p>
            <a:pPr marL="574040" marR="5080" indent="-561975">
              <a:lnSpc>
                <a:spcPct val="100000"/>
              </a:lnSpc>
              <a:spcBef>
                <a:spcPts val="930"/>
              </a:spcBef>
              <a:tabLst>
                <a:tab pos="574040" algn="l"/>
                <a:tab pos="10687050" algn="l"/>
              </a:tabLst>
            </a:pPr>
            <a:r>
              <a:rPr sz="1050" spc="-10" dirty="0">
                <a:latin typeface="Tahoma"/>
                <a:cs typeface="Tahoma"/>
              </a:rPr>
              <a:t>11.32</a:t>
            </a:r>
            <a:r>
              <a:rPr sz="1050" dirty="0">
                <a:latin typeface="Tahoma"/>
                <a:cs typeface="Tahoma"/>
              </a:rPr>
              <a:t>	Нарушение</a:t>
            </a:r>
            <a:r>
              <a:rPr sz="1050" spc="-4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установленного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порядка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проведения</a:t>
            </a:r>
            <a:r>
              <a:rPr sz="1050" spc="-4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обязательного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медицинского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освидетельствования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водителей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транспортных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средств</a:t>
            </a:r>
            <a:r>
              <a:rPr sz="1050" spc="-4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(кандидатов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в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водители</a:t>
            </a:r>
            <a:r>
              <a:rPr sz="1050" spc="-2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транспортных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средств) </a:t>
            </a:r>
            <a:r>
              <a:rPr sz="1050" dirty="0">
                <a:latin typeface="Tahoma"/>
                <a:cs typeface="Tahoma"/>
              </a:rPr>
              <a:t>либо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обязательных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предварительных,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периодических,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предрейсовых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или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послерейсовых</a:t>
            </a:r>
            <a:r>
              <a:rPr sz="1050" spc="-4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медицинских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осмотров</a:t>
            </a:r>
            <a:r>
              <a:rPr sz="1050" dirty="0">
                <a:latin typeface="Tahoma"/>
                <a:cs typeface="Tahoma"/>
              </a:rPr>
              <a:t>	</a:t>
            </a:r>
            <a:r>
              <a:rPr sz="1050" b="1" dirty="0">
                <a:solidFill>
                  <a:srgbClr val="FF0000"/>
                </a:solidFill>
                <a:latin typeface="Tahoma"/>
                <a:cs typeface="Tahoma"/>
              </a:rPr>
              <a:t>2-3</a:t>
            </a:r>
            <a:r>
              <a:rPr sz="105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50" b="1" spc="-20" dirty="0">
                <a:solidFill>
                  <a:srgbClr val="FF0000"/>
                </a:solidFill>
                <a:latin typeface="Tahoma"/>
                <a:cs typeface="Tahoma"/>
              </a:rPr>
              <a:t>т.р.</a:t>
            </a:r>
            <a:endParaRPr sz="1050" dirty="0">
              <a:latin typeface="Tahoma"/>
              <a:cs typeface="Tahoma"/>
            </a:endParaRPr>
          </a:p>
          <a:p>
            <a:pPr marL="7620" algn="ctr">
              <a:lnSpc>
                <a:spcPct val="100000"/>
              </a:lnSpc>
              <a:spcBef>
                <a:spcPts val="720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ЛЕКАРСТВЕННЫЕ</a:t>
            </a:r>
            <a:r>
              <a:rPr sz="11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ПРЕПАРАТЫ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9816" y="2946653"/>
            <a:ext cx="2863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Tahoma"/>
                <a:cs typeface="Tahoma"/>
              </a:rPr>
              <a:t>6.33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4682" y="2946654"/>
            <a:ext cx="1127569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ahoma"/>
                <a:cs typeface="Tahoma"/>
              </a:rPr>
              <a:t>Обращение</a:t>
            </a:r>
            <a:r>
              <a:rPr sz="1100" spc="-10" dirty="0">
                <a:latin typeface="Tahoma"/>
                <a:cs typeface="Tahoma"/>
              </a:rPr>
              <a:t> фальсифицированных,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контрафактных,</a:t>
            </a:r>
            <a:r>
              <a:rPr sz="1100" spc="-10" dirty="0">
                <a:latin typeface="Tahoma"/>
                <a:cs typeface="Tahoma"/>
              </a:rPr>
              <a:t> недоброкачественных</a:t>
            </a:r>
            <a:r>
              <a:rPr sz="1100" dirty="0">
                <a:latin typeface="Tahoma"/>
                <a:cs typeface="Tahoma"/>
              </a:rPr>
              <a:t> и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незарегистрированных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лекарственных</a:t>
            </a:r>
            <a:r>
              <a:rPr sz="1100" dirty="0">
                <a:latin typeface="Tahoma"/>
                <a:cs typeface="Tahoma"/>
              </a:rPr>
              <a:t> средств,</a:t>
            </a:r>
            <a:r>
              <a:rPr sz="1100" spc="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медицинских изделий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и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оборот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10183495" algn="l"/>
              </a:tabLst>
            </a:pPr>
            <a:r>
              <a:rPr sz="1100" spc="-10" dirty="0">
                <a:latin typeface="Tahoma"/>
                <a:cs typeface="Tahoma"/>
              </a:rPr>
              <a:t>фальсифицированных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биологически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активных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добавок</a:t>
            </a:r>
            <a:r>
              <a:rPr sz="1100" dirty="0">
                <a:latin typeface="Tahoma"/>
                <a:cs typeface="Tahoma"/>
              </a:rPr>
              <a:t>	</a:t>
            </a:r>
            <a:r>
              <a:rPr sz="1100" b="1" dirty="0">
                <a:solidFill>
                  <a:srgbClr val="FF0000"/>
                </a:solidFill>
                <a:latin typeface="Tahoma"/>
                <a:cs typeface="Tahoma"/>
              </a:rPr>
              <a:t>100-600</a:t>
            </a:r>
            <a:r>
              <a:rPr sz="11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Tahoma"/>
                <a:cs typeface="Tahoma"/>
              </a:rPr>
              <a:t>тыс.р.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9816" y="3373627"/>
            <a:ext cx="1172273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7210" marR="5080" indent="-525145">
              <a:lnSpc>
                <a:spcPct val="100000"/>
              </a:lnSpc>
              <a:spcBef>
                <a:spcPts val="105"/>
              </a:spcBef>
              <a:tabLst>
                <a:tab pos="537210" algn="l"/>
                <a:tab pos="10754360" algn="l"/>
              </a:tabLst>
            </a:pPr>
            <a:r>
              <a:rPr sz="1575" spc="-30" baseline="2645" dirty="0">
                <a:latin typeface="Tahoma"/>
                <a:cs typeface="Tahoma"/>
              </a:rPr>
              <a:t>6.34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100" dirty="0">
                <a:latin typeface="Tahoma"/>
                <a:cs typeface="Tahoma"/>
              </a:rPr>
              <a:t>Производство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или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продажа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лекарственных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препаратов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для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медицинского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применения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без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нанесения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средств</a:t>
            </a:r>
            <a:r>
              <a:rPr sz="1100" spc="-10" dirty="0">
                <a:latin typeface="Tahoma"/>
                <a:cs typeface="Tahoma"/>
              </a:rPr>
              <a:t> идентификации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либо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с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нарушением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установленного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порядка </a:t>
            </a:r>
            <a:r>
              <a:rPr sz="1100" dirty="0">
                <a:latin typeface="Tahoma"/>
                <a:cs typeface="Tahoma"/>
              </a:rPr>
              <a:t>их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нанесения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либо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несвоевременное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внесение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данных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в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систему</a:t>
            </a:r>
            <a:r>
              <a:rPr sz="1100" spc="-10" dirty="0">
                <a:latin typeface="Tahoma"/>
                <a:cs typeface="Tahoma"/>
              </a:rPr>
              <a:t> мониторинга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движения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лекарственных </a:t>
            </a:r>
            <a:r>
              <a:rPr sz="1100" dirty="0">
                <a:latin typeface="Tahoma"/>
                <a:cs typeface="Tahoma"/>
              </a:rPr>
              <a:t>препаратов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для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медицинского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применения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или внесение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в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нее </a:t>
            </a:r>
            <a:r>
              <a:rPr sz="1100" spc="-10" dirty="0">
                <a:latin typeface="Tahoma"/>
                <a:cs typeface="Tahoma"/>
              </a:rPr>
              <a:t>недостоверных</a:t>
            </a:r>
            <a:r>
              <a:rPr sz="1100" spc="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данных</a:t>
            </a:r>
            <a:r>
              <a:rPr sz="1100" dirty="0">
                <a:latin typeface="Tahoma"/>
                <a:cs typeface="Tahoma"/>
              </a:rPr>
              <a:t>	</a:t>
            </a:r>
            <a:r>
              <a:rPr sz="1100" b="1" dirty="0">
                <a:solidFill>
                  <a:srgbClr val="FF0000"/>
                </a:solidFill>
                <a:latin typeface="Tahoma"/>
                <a:cs typeface="Tahoma"/>
              </a:rPr>
              <a:t>5-10</a:t>
            </a:r>
            <a:r>
              <a:rPr sz="11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Tahoma"/>
                <a:cs typeface="Tahoma"/>
              </a:rPr>
              <a:t>тыс.р.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1904" y="3967988"/>
            <a:ext cx="4006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Tahoma"/>
                <a:cs typeface="Tahoma"/>
              </a:rPr>
              <a:t>19.7.8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904" y="4394708"/>
            <a:ext cx="4006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Tahoma"/>
                <a:cs typeface="Tahoma"/>
              </a:rPr>
              <a:t>14.4.2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4682" y="3967988"/>
            <a:ext cx="1126617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256520" algn="l"/>
              </a:tabLst>
            </a:pPr>
            <a:r>
              <a:rPr sz="1100" dirty="0">
                <a:latin typeface="Tahoma"/>
                <a:cs typeface="Tahoma"/>
              </a:rPr>
              <a:t>Непредставление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сведений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или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представление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заведомо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недостоверных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сведений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в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федеральный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орган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исполнительной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власти,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осуществляющий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функции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по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контролю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и </a:t>
            </a:r>
            <a:r>
              <a:rPr sz="1100" dirty="0">
                <a:latin typeface="Tahoma"/>
                <a:cs typeface="Tahoma"/>
              </a:rPr>
              <a:t>надзору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в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сфере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здравоохранения</a:t>
            </a:r>
            <a:r>
              <a:rPr sz="1100" dirty="0">
                <a:latin typeface="Tahoma"/>
                <a:cs typeface="Tahoma"/>
              </a:rPr>
              <a:t>	</a:t>
            </a:r>
            <a:r>
              <a:rPr sz="1100" b="1" dirty="0">
                <a:solidFill>
                  <a:srgbClr val="FF0000"/>
                </a:solidFill>
                <a:latin typeface="Tahoma"/>
                <a:cs typeface="Tahoma"/>
              </a:rPr>
              <a:t>10-15</a:t>
            </a:r>
            <a:r>
              <a:rPr sz="11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Tahoma"/>
                <a:cs typeface="Tahoma"/>
              </a:rPr>
              <a:t>тыс.р.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10285730" algn="l"/>
              </a:tabLst>
            </a:pPr>
            <a:r>
              <a:rPr sz="1100" dirty="0">
                <a:latin typeface="Tahoma"/>
                <a:cs typeface="Tahoma"/>
              </a:rPr>
              <a:t>Нарушение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законодательства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об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обращении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лекарственных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средств</a:t>
            </a:r>
            <a:r>
              <a:rPr sz="1100" dirty="0">
                <a:latin typeface="Tahoma"/>
                <a:cs typeface="Tahoma"/>
              </a:rPr>
              <a:t>	</a:t>
            </a:r>
            <a:r>
              <a:rPr sz="1100" b="1" dirty="0">
                <a:solidFill>
                  <a:srgbClr val="FF0000"/>
                </a:solidFill>
                <a:latin typeface="Tahoma"/>
                <a:cs typeface="Tahoma"/>
              </a:rPr>
              <a:t>5-10</a:t>
            </a:r>
            <a:r>
              <a:rPr sz="11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Tahoma"/>
                <a:cs typeface="Tahoma"/>
              </a:rPr>
              <a:t>тыс.р.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20132" y="4672965"/>
            <a:ext cx="191071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МЕДИЦИНСКИЕ</a:t>
            </a:r>
            <a:r>
              <a:rPr sz="11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ИЗДЕЛИЯ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9816" y="4950967"/>
            <a:ext cx="55829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7210" algn="l"/>
              </a:tabLst>
            </a:pPr>
            <a:r>
              <a:rPr sz="1575" spc="-30" baseline="2645" dirty="0">
                <a:latin typeface="Tahoma"/>
                <a:cs typeface="Tahoma"/>
              </a:rPr>
              <a:t>6.28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100" dirty="0">
                <a:latin typeface="Tahoma"/>
                <a:cs typeface="Tahoma"/>
              </a:rPr>
              <a:t>Нарушение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установленных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правил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в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сфере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обращения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медицинских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изделий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967084" y="4950967"/>
            <a:ext cx="8375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0000"/>
                </a:solidFill>
                <a:latin typeface="Tahoma"/>
                <a:cs typeface="Tahoma"/>
              </a:rPr>
              <a:t>5-10</a:t>
            </a:r>
            <a:r>
              <a:rPr sz="1100" b="1" spc="-10" dirty="0">
                <a:solidFill>
                  <a:srgbClr val="FF0000"/>
                </a:solidFill>
                <a:latin typeface="Tahoma"/>
                <a:cs typeface="Tahoma"/>
              </a:rPr>
              <a:t> тыс.р.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9816" y="5210302"/>
            <a:ext cx="2863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Tahoma"/>
                <a:cs typeface="Tahoma"/>
              </a:rPr>
              <a:t>6.33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4682" y="5210302"/>
            <a:ext cx="1019873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ahoma"/>
                <a:cs typeface="Tahoma"/>
              </a:rPr>
              <a:t>Обращение</a:t>
            </a:r>
            <a:r>
              <a:rPr sz="1100" spc="-10" dirty="0">
                <a:latin typeface="Tahoma"/>
                <a:cs typeface="Tahoma"/>
              </a:rPr>
              <a:t> фальсифицированных,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контрафактных,</a:t>
            </a:r>
            <a:r>
              <a:rPr sz="1100" spc="-10" dirty="0">
                <a:latin typeface="Tahoma"/>
                <a:cs typeface="Tahoma"/>
              </a:rPr>
              <a:t> недоброкачественных</a:t>
            </a:r>
            <a:r>
              <a:rPr sz="1100" dirty="0">
                <a:latin typeface="Tahoma"/>
                <a:cs typeface="Tahoma"/>
              </a:rPr>
              <a:t> и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незарегистрированных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лекарственных</a:t>
            </a:r>
            <a:r>
              <a:rPr sz="1100" dirty="0">
                <a:latin typeface="Tahoma"/>
                <a:cs typeface="Tahoma"/>
              </a:rPr>
              <a:t> средств,</a:t>
            </a:r>
            <a:r>
              <a:rPr sz="1100" spc="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медицинских изделий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и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оборот фальсифицированных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биологически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активных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добавок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900029" y="5377941"/>
            <a:ext cx="11042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0000"/>
                </a:solidFill>
                <a:latin typeface="Tahoma"/>
                <a:cs typeface="Tahoma"/>
              </a:rPr>
              <a:t>100-600</a:t>
            </a:r>
            <a:r>
              <a:rPr sz="11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Tahoma"/>
                <a:cs typeface="Tahoma"/>
              </a:rPr>
              <a:t>тыс.р.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-6350" y="5601970"/>
            <a:ext cx="12141200" cy="1247140"/>
            <a:chOff x="-6350" y="5601970"/>
            <a:chExt cx="12141200" cy="1247140"/>
          </a:xfrm>
        </p:grpSpPr>
        <p:sp>
          <p:nvSpPr>
            <p:cNvPr id="44" name="object 44"/>
            <p:cNvSpPr/>
            <p:nvPr/>
          </p:nvSpPr>
          <p:spPr>
            <a:xfrm>
              <a:off x="0" y="5608320"/>
              <a:ext cx="12128500" cy="259079"/>
            </a:xfrm>
            <a:custGeom>
              <a:avLst/>
              <a:gdLst/>
              <a:ahLst/>
              <a:cxnLst/>
              <a:rect l="l" t="t" r="r" b="b"/>
              <a:pathLst>
                <a:path w="12128500" h="259079">
                  <a:moveTo>
                    <a:pt x="12128119" y="0"/>
                  </a:moveTo>
                  <a:lnTo>
                    <a:pt x="0" y="0"/>
                  </a:lnTo>
                  <a:lnTo>
                    <a:pt x="0" y="259079"/>
                  </a:lnTo>
                  <a:lnTo>
                    <a:pt x="12128119" y="259079"/>
                  </a:lnTo>
                  <a:lnTo>
                    <a:pt x="12128119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6568440"/>
              <a:ext cx="617220" cy="274320"/>
            </a:xfrm>
            <a:custGeom>
              <a:avLst/>
              <a:gdLst/>
              <a:ahLst/>
              <a:cxnLst/>
              <a:rect l="l" t="t" r="r" b="b"/>
              <a:pathLst>
                <a:path w="617220" h="274320">
                  <a:moveTo>
                    <a:pt x="616686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616686" y="274319"/>
                  </a:lnTo>
                  <a:lnTo>
                    <a:pt x="616686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5861050"/>
              <a:ext cx="12134850" cy="713740"/>
            </a:xfrm>
            <a:custGeom>
              <a:avLst/>
              <a:gdLst/>
              <a:ahLst/>
              <a:cxnLst/>
              <a:rect l="l" t="t" r="r" b="b"/>
              <a:pathLst>
                <a:path w="12134850" h="713740">
                  <a:moveTo>
                    <a:pt x="12134469" y="701040"/>
                  </a:moveTo>
                  <a:lnTo>
                    <a:pt x="0" y="701040"/>
                  </a:lnTo>
                  <a:lnTo>
                    <a:pt x="0" y="713740"/>
                  </a:lnTo>
                  <a:lnTo>
                    <a:pt x="12134469" y="713740"/>
                  </a:lnTo>
                  <a:lnTo>
                    <a:pt x="12134469" y="701040"/>
                  </a:lnTo>
                  <a:close/>
                </a:path>
                <a:path w="12134850" h="713740">
                  <a:moveTo>
                    <a:pt x="12134469" y="274320"/>
                  </a:moveTo>
                  <a:lnTo>
                    <a:pt x="0" y="274320"/>
                  </a:lnTo>
                  <a:lnTo>
                    <a:pt x="0" y="287020"/>
                  </a:lnTo>
                  <a:lnTo>
                    <a:pt x="12134469" y="287020"/>
                  </a:lnTo>
                  <a:lnTo>
                    <a:pt x="12134469" y="274320"/>
                  </a:lnTo>
                  <a:close/>
                </a:path>
                <a:path w="12134850" h="713740">
                  <a:moveTo>
                    <a:pt x="1213446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34469" y="12700"/>
                  </a:lnTo>
                  <a:lnTo>
                    <a:pt x="121344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5601970"/>
              <a:ext cx="0" cy="1247140"/>
            </a:xfrm>
            <a:custGeom>
              <a:avLst/>
              <a:gdLst/>
              <a:ahLst/>
              <a:cxnLst/>
              <a:rect l="l" t="t" r="r" b="b"/>
              <a:pathLst>
                <a:path h="1247140">
                  <a:moveTo>
                    <a:pt x="0" y="0"/>
                  </a:moveTo>
                  <a:lnTo>
                    <a:pt x="0" y="124713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128118" y="5601970"/>
              <a:ext cx="0" cy="1247140"/>
            </a:xfrm>
            <a:custGeom>
              <a:avLst/>
              <a:gdLst/>
              <a:ahLst/>
              <a:cxnLst/>
              <a:rect l="l" t="t" r="r" b="b"/>
              <a:pathLst>
                <a:path h="1247140">
                  <a:moveTo>
                    <a:pt x="0" y="0"/>
                  </a:moveTo>
                  <a:lnTo>
                    <a:pt x="0" y="124713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5601970"/>
              <a:ext cx="12134850" cy="1247140"/>
            </a:xfrm>
            <a:custGeom>
              <a:avLst/>
              <a:gdLst/>
              <a:ahLst/>
              <a:cxnLst/>
              <a:rect l="l" t="t" r="r" b="b"/>
              <a:pathLst>
                <a:path w="12134850" h="1247140">
                  <a:moveTo>
                    <a:pt x="12134469" y="1234440"/>
                  </a:moveTo>
                  <a:lnTo>
                    <a:pt x="0" y="1234440"/>
                  </a:lnTo>
                  <a:lnTo>
                    <a:pt x="0" y="1247140"/>
                  </a:lnTo>
                  <a:lnTo>
                    <a:pt x="12134469" y="1247140"/>
                  </a:lnTo>
                  <a:lnTo>
                    <a:pt x="12134469" y="1234440"/>
                  </a:lnTo>
                  <a:close/>
                </a:path>
                <a:path w="12134850" h="1247140">
                  <a:moveTo>
                    <a:pt x="1213446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34469" y="12700"/>
                  </a:lnTo>
                  <a:lnTo>
                    <a:pt x="121344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775197" y="5641340"/>
            <a:ext cx="5784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ОБЩИЕ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0" y="5861050"/>
          <a:ext cx="11854814" cy="981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7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19.4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Неповиновение</a:t>
                      </a:r>
                      <a:r>
                        <a:rPr sz="11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законному</a:t>
                      </a:r>
                      <a:r>
                        <a:rPr sz="11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latin typeface="Tahoma"/>
                          <a:cs typeface="Tahoma"/>
                        </a:rPr>
                        <a:t>распоряжению</a:t>
                      </a:r>
                      <a:r>
                        <a:rPr sz="11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latin typeface="Tahoma"/>
                          <a:cs typeface="Tahoma"/>
                        </a:rPr>
                        <a:t>должностного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 лица</a:t>
                      </a:r>
                      <a:r>
                        <a:rPr sz="11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органа,</a:t>
                      </a:r>
                      <a:r>
                        <a:rPr sz="11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осуществляющего</a:t>
                      </a:r>
                      <a:r>
                        <a:rPr sz="11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latin typeface="Tahoma"/>
                          <a:cs typeface="Tahoma"/>
                        </a:rPr>
                        <a:t>государственный</a:t>
                      </a:r>
                      <a:r>
                        <a:rPr sz="11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надзор</a:t>
                      </a:r>
                      <a:r>
                        <a:rPr sz="1100" spc="-10" dirty="0">
                          <a:latin typeface="Tahoma"/>
                          <a:cs typeface="Tahoma"/>
                        </a:rPr>
                        <a:t> (контроль)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5-10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 тыс.р.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206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19.5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15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Невыполнение</a:t>
                      </a:r>
                      <a:r>
                        <a:rPr sz="11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1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срок</a:t>
                      </a:r>
                      <a:r>
                        <a:rPr sz="11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законного</a:t>
                      </a:r>
                      <a:r>
                        <a:rPr sz="11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предписания</a:t>
                      </a:r>
                      <a:r>
                        <a:rPr sz="11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(постановления,</a:t>
                      </a:r>
                      <a:r>
                        <a:rPr sz="11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представления,</a:t>
                      </a:r>
                      <a:r>
                        <a:rPr sz="11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решения)</a:t>
                      </a:r>
                      <a:r>
                        <a:rPr sz="11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органа</a:t>
                      </a:r>
                      <a:r>
                        <a:rPr sz="11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(должностного</a:t>
                      </a:r>
                      <a:r>
                        <a:rPr sz="11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лица),</a:t>
                      </a:r>
                      <a:r>
                        <a:rPr sz="11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осуществляющего</a:t>
                      </a:r>
                      <a:r>
                        <a:rPr sz="11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latin typeface="Tahoma"/>
                          <a:cs typeface="Tahoma"/>
                        </a:rPr>
                        <a:t>государственный (контроль)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10" dirty="0">
                          <a:latin typeface="Tahoma"/>
                          <a:cs typeface="Tahoma"/>
                        </a:rPr>
                        <a:t>надзор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10-20</a:t>
                      </a:r>
                      <a:r>
                        <a:rPr sz="1100" b="1" spc="-15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тыс.р.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6.29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Невыполнение</a:t>
                      </a:r>
                      <a:r>
                        <a:rPr sz="11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обязанностей</a:t>
                      </a:r>
                      <a:r>
                        <a:rPr sz="11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100" spc="-10" dirty="0">
                          <a:latin typeface="Tahoma"/>
                          <a:cs typeface="Tahoma"/>
                        </a:rPr>
                        <a:t> представлении</a:t>
                      </a:r>
                      <a:r>
                        <a:rPr sz="11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информации</a:t>
                      </a:r>
                      <a:r>
                        <a:rPr sz="11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1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конфликте</a:t>
                      </a:r>
                      <a:r>
                        <a:rPr sz="11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интересов</a:t>
                      </a:r>
                      <a:r>
                        <a:rPr sz="11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при</a:t>
                      </a:r>
                      <a:r>
                        <a:rPr sz="11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latin typeface="Tahoma"/>
                          <a:cs typeface="Tahoma"/>
                        </a:rPr>
                        <a:t>осуществлении</a:t>
                      </a:r>
                      <a:r>
                        <a:rPr sz="11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мед.</a:t>
                      </a:r>
                      <a:r>
                        <a:rPr sz="11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деятельности</a:t>
                      </a:r>
                      <a:r>
                        <a:rPr sz="11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1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фарм.</a:t>
                      </a:r>
                      <a:r>
                        <a:rPr sz="11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latin typeface="Tahoma"/>
                          <a:cs typeface="Tahoma"/>
                        </a:rPr>
                        <a:t>деятельности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5-10</a:t>
                      </a:r>
                      <a:r>
                        <a:rPr sz="1100" b="1" spc="-45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тыс.р.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78739" y="-1777"/>
            <a:ext cx="18688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СТАТЬИ</a:t>
            </a:r>
            <a:r>
              <a:rPr sz="1600" b="1" spc="-6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КОАП</a:t>
            </a:r>
            <a:r>
              <a:rPr sz="1600" b="1" spc="-45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РФ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6480" rIns="0" bIns="0" rtlCol="0">
            <a:spAutoFit/>
          </a:bodyPr>
          <a:lstStyle/>
          <a:p>
            <a:pPr marL="287083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44060"/>
                </a:solidFill>
                <a:latin typeface="Tahoma"/>
                <a:cs typeface="Tahoma"/>
              </a:rPr>
              <a:t>ИНФОРМАЦИОННЫЕ</a:t>
            </a:r>
            <a:r>
              <a:rPr sz="2400" b="1" spc="-9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44060"/>
                </a:solidFill>
                <a:latin typeface="Tahoma"/>
                <a:cs typeface="Tahoma"/>
              </a:rPr>
              <a:t>РЕСУРСЫ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355" y="1322070"/>
            <a:ext cx="11861800" cy="5322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364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75F92"/>
                </a:solidFill>
                <a:latin typeface="Tahoma"/>
                <a:cs typeface="Tahoma"/>
              </a:rPr>
              <a:t>Электронные</a:t>
            </a:r>
            <a:r>
              <a:rPr sz="2000" spc="-5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375F92"/>
                </a:solidFill>
                <a:latin typeface="Tahoma"/>
                <a:cs typeface="Tahoma"/>
              </a:rPr>
              <a:t>сервисы</a:t>
            </a:r>
            <a:r>
              <a:rPr sz="2000" spc="-4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375F92"/>
                </a:solidFill>
                <a:latin typeface="Tahoma"/>
                <a:cs typeface="Tahoma"/>
              </a:rPr>
              <a:t>на</a:t>
            </a:r>
            <a:r>
              <a:rPr sz="2000" spc="-3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375F92"/>
                </a:solidFill>
                <a:latin typeface="Tahoma"/>
                <a:cs typeface="Tahoma"/>
              </a:rPr>
              <a:t>официальном</a:t>
            </a:r>
            <a:r>
              <a:rPr sz="2000" spc="-3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375F92"/>
                </a:solidFill>
                <a:latin typeface="Tahoma"/>
                <a:cs typeface="Tahoma"/>
              </a:rPr>
              <a:t>сайте</a:t>
            </a:r>
            <a:r>
              <a:rPr sz="2000" spc="-5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375F92"/>
                </a:solidFill>
                <a:latin typeface="Tahoma"/>
                <a:cs typeface="Tahoma"/>
              </a:rPr>
              <a:t>Росздравнадзора</a:t>
            </a:r>
            <a:endParaRPr sz="2000">
              <a:latin typeface="Tahoma"/>
              <a:cs typeface="Tahoma"/>
            </a:endParaRPr>
          </a:p>
          <a:p>
            <a:pPr marL="127000" algn="ctr">
              <a:lnSpc>
                <a:spcPct val="100000"/>
              </a:lnSpc>
              <a:spcBef>
                <a:spcPts val="2275"/>
              </a:spcBef>
            </a:pPr>
            <a:r>
              <a:rPr sz="20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www.roszdravnadzor.gov.ru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"/>
              </a:spcBef>
              <a:buFont typeface="Wingdings"/>
              <a:buChar char=""/>
              <a:tabLst>
                <a:tab pos="354965" algn="l"/>
              </a:tabLst>
            </a:pPr>
            <a:r>
              <a:rPr sz="1200" spc="-20" dirty="0">
                <a:latin typeface="Calibri"/>
                <a:cs typeface="Calibri"/>
              </a:rPr>
              <a:t>«Государственный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реестр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организаций </a:t>
            </a:r>
            <a:r>
              <a:rPr sz="1200" spc="-10" dirty="0">
                <a:latin typeface="Calibri"/>
                <a:cs typeface="Calibri"/>
              </a:rPr>
              <a:t>(индивидуальных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предпринимателей), осуществляющих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производство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изготовление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изделий»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«Единый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реестр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зарегистрированных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-10" dirty="0">
                <a:latin typeface="Calibri"/>
                <a:cs typeface="Calibri"/>
              </a:rPr>
              <a:t>рамках ЕАЭС»</a:t>
            </a:r>
            <a:endParaRPr sz="1200">
              <a:latin typeface="Calibri"/>
              <a:cs typeface="Calibri"/>
            </a:endParaRPr>
          </a:p>
          <a:p>
            <a:pPr marL="355600" marR="12446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1200" dirty="0">
                <a:latin typeface="Calibri"/>
                <a:cs typeface="Calibri"/>
              </a:rPr>
              <a:t>Сведения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 медицинских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изделиях,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зарегистрированных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рамках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постановления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Правительства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РФ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от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18.03.2020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299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«О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внесении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изменений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Правила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государственной регистрации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изделий»,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не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прошедших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процедуру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подтверждения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государственной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регистрации»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1200" spc="-10" dirty="0">
                <a:latin typeface="Calibri"/>
                <a:cs typeface="Calibri"/>
              </a:rPr>
              <a:t>«Автоматизированная </a:t>
            </a:r>
            <a:r>
              <a:rPr sz="1200" dirty="0">
                <a:latin typeface="Calibri"/>
                <a:cs typeface="Calibri"/>
              </a:rPr>
              <a:t>система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«Сведения</a:t>
            </a:r>
            <a:r>
              <a:rPr sz="1200" dirty="0">
                <a:latin typeface="Calibri"/>
                <a:cs typeface="Calibri"/>
              </a:rPr>
              <a:t> о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изделиях,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подаваемые</a:t>
            </a:r>
            <a:r>
              <a:rPr sz="1200" dirty="0">
                <a:latin typeface="Calibri"/>
                <a:cs typeface="Calibri"/>
              </a:rPr>
              <a:t> в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соответствии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 </a:t>
            </a:r>
            <a:r>
              <a:rPr sz="1200" spc="-10" dirty="0">
                <a:latin typeface="Calibri"/>
                <a:cs typeface="Calibri"/>
              </a:rPr>
              <a:t>постановлением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правительства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российской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федерации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от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03.04.2020 №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430»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1200" spc="-10" dirty="0">
                <a:latin typeface="Calibri"/>
                <a:cs typeface="Calibri"/>
              </a:rPr>
              <a:t>«Подача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электронного</a:t>
            </a:r>
            <a:r>
              <a:rPr sz="1200" dirty="0">
                <a:latin typeface="Calibri"/>
                <a:cs typeface="Calibri"/>
              </a:rPr>
              <a:t> заявления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 гос.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услуге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«Государственная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регистрация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изделий»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1200" spc="-10" dirty="0">
                <a:latin typeface="Calibri"/>
                <a:cs typeface="Calibri"/>
              </a:rPr>
              <a:t>«Подача электронного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заявления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гос.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услуге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«Уведомление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ввозе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целях их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государственной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регистрации»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1200" spc="-10" dirty="0">
                <a:latin typeface="Calibri"/>
                <a:cs typeface="Calibri"/>
              </a:rPr>
              <a:t>«Информационные</a:t>
            </a:r>
            <a:r>
              <a:rPr sz="1200" dirty="0">
                <a:latin typeface="Calibri"/>
                <a:cs typeface="Calibri"/>
              </a:rPr>
              <a:t> письма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изделиях»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1200" spc="-10" dirty="0">
                <a:latin typeface="Calibri"/>
                <a:cs typeface="Calibri"/>
              </a:rPr>
              <a:t>«Информация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 выданных </a:t>
            </a:r>
            <a:r>
              <a:rPr sz="1200" spc="-10" dirty="0">
                <a:latin typeface="Calibri"/>
                <a:cs typeface="Calibri"/>
              </a:rPr>
              <a:t>разрешениях Росздравнадзора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 ввозе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на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территорию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российской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федерации»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1200" spc="-10" dirty="0">
                <a:latin typeface="Calibri"/>
                <a:cs typeface="Calibri"/>
              </a:rPr>
              <a:t>«Номенклатурная классификация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 </a:t>
            </a:r>
            <a:r>
              <a:rPr sz="1200" spc="-10" dirty="0">
                <a:latin typeface="Calibri"/>
                <a:cs typeface="Calibri"/>
              </a:rPr>
              <a:t>видам»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«Решения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изъятии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из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обращения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уничтожении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изделий»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«Система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для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подачи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сведений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неблагоприятных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событиях, связанных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применением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изделий»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1200" spc="-10" dirty="0">
                <a:latin typeface="Calibri"/>
                <a:cs typeface="Calibri"/>
              </a:rPr>
              <a:t>«Автоматизированная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система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«Мониторинг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безопасности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изделий»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«Перечень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организаций,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проводящих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клинические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испытания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изделий»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«Реестр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выданных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разрешений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на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клинические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испытания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изделий»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«Реестр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уведомлений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осуществлении деятельности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сфере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обращения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изделий»</a:t>
            </a:r>
            <a:endParaRPr sz="1200">
              <a:latin typeface="Calibri"/>
              <a:cs typeface="Calibri"/>
            </a:endParaRPr>
          </a:p>
          <a:p>
            <a:pPr marL="355600" marR="635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1200" spc="-10" dirty="0">
                <a:latin typeface="Calibri"/>
                <a:cs typeface="Calibri"/>
              </a:rPr>
              <a:t>«Сведения </a:t>
            </a:r>
            <a:r>
              <a:rPr sz="1200" dirty="0">
                <a:latin typeface="Calibri"/>
                <a:cs typeface="Calibri"/>
              </a:rPr>
              <a:t>об</a:t>
            </a:r>
            <a:r>
              <a:rPr sz="1200" spc="-10" dirty="0">
                <a:latin typeface="Calibri"/>
                <a:cs typeface="Calibri"/>
              </a:rPr>
              <a:t> испытательных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лабораториях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(центрах),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имеющих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право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проводить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технические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испытания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целях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их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регистрации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10" dirty="0">
                <a:latin typeface="Calibri"/>
                <a:cs typeface="Calibri"/>
              </a:rPr>
              <a:t> рамках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евразийского экономического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союза»</a:t>
            </a:r>
            <a:endParaRPr sz="1200">
              <a:latin typeface="Calibri"/>
              <a:cs typeface="Calibri"/>
            </a:endParaRPr>
          </a:p>
          <a:p>
            <a:pPr marL="355600" marR="9779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1200" spc="-10" dirty="0">
                <a:latin typeface="Calibri"/>
                <a:cs typeface="Calibri"/>
              </a:rPr>
              <a:t>«Сведения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 медицинских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организациях,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имеющих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право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проводить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клинические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(или)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клинико-</a:t>
            </a:r>
            <a:r>
              <a:rPr sz="1200" dirty="0">
                <a:latin typeface="Calibri"/>
                <a:cs typeface="Calibri"/>
              </a:rPr>
              <a:t>лабораторные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испытания</a:t>
            </a:r>
            <a:r>
              <a:rPr sz="1200" spc="-10" dirty="0">
                <a:latin typeface="Calibri"/>
                <a:cs typeface="Calibri"/>
              </a:rPr>
              <a:t> (исследования)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целях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их </a:t>
            </a:r>
            <a:r>
              <a:rPr sz="1200" spc="-10" dirty="0">
                <a:latin typeface="Calibri"/>
                <a:cs typeface="Calibri"/>
              </a:rPr>
              <a:t>регистрации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рамках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евразийского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экономического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союза»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1200" spc="-10" dirty="0">
                <a:latin typeface="Calibri"/>
                <a:cs typeface="Calibri"/>
              </a:rPr>
              <a:t>«Сведения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</a:t>
            </a:r>
            <a:r>
              <a:rPr sz="1200" spc="-10" dirty="0">
                <a:latin typeface="Calibri"/>
                <a:cs typeface="Calibri"/>
              </a:rPr>
              <a:t> испытательных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лабораториях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(центрах),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имеющих право</a:t>
            </a:r>
            <a:r>
              <a:rPr sz="1200" spc="-10" dirty="0">
                <a:latin typeface="Calibri"/>
                <a:cs typeface="Calibri"/>
              </a:rPr>
              <a:t> проводить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исследования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(испытания)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 целью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оценки </a:t>
            </a:r>
            <a:r>
              <a:rPr sz="1200" spc="-10" dirty="0">
                <a:latin typeface="Calibri"/>
                <a:cs typeface="Calibri"/>
              </a:rPr>
              <a:t>биологического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действия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в</a:t>
            </a:r>
            <a:endParaRPr sz="1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целях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их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регистрации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рамках евразийского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экономического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союза»</a:t>
            </a:r>
            <a:endParaRPr sz="1200">
              <a:latin typeface="Calibri"/>
              <a:cs typeface="Calibri"/>
            </a:endParaRPr>
          </a:p>
          <a:p>
            <a:pPr marL="355600" marR="716915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1200" dirty="0">
                <a:latin typeface="Calibri"/>
                <a:cs typeface="Calibri"/>
              </a:rPr>
              <a:t>«Прием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учет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уведомлений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начале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осуществления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деятельности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сфере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обращения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медицинских изделий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(за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исключением проведения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клинических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испытаний медицинских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изделий,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их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производства,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монтажа,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наладки,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применения,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эксплуатации,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том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числе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технического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обслуживания,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также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ремонта)»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" y="598169"/>
            <a:ext cx="3736340" cy="0"/>
          </a:xfrm>
          <a:custGeom>
            <a:avLst/>
            <a:gdLst/>
            <a:ahLst/>
            <a:cxnLst/>
            <a:rect l="l" t="t" r="r" b="b"/>
            <a:pathLst>
              <a:path w="3736340">
                <a:moveTo>
                  <a:pt x="0" y="0"/>
                </a:moveTo>
                <a:lnTo>
                  <a:pt x="3735958" y="0"/>
                </a:lnTo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3952" y="219291"/>
            <a:ext cx="1591056" cy="15898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6546" rIns="0" bIns="0" rtlCol="0">
            <a:spAutoFit/>
          </a:bodyPr>
          <a:lstStyle/>
          <a:p>
            <a:pPr marL="2640965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https://roszdravnadzor.gov.ru/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03309" y="2095829"/>
            <a:ext cx="3051913" cy="30519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2315" y="758897"/>
            <a:ext cx="8343900" cy="6099175"/>
            <a:chOff x="82315" y="758897"/>
            <a:chExt cx="8343900" cy="60991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15" y="758897"/>
              <a:ext cx="8343860" cy="60991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791" y="917448"/>
              <a:ext cx="7828788" cy="57622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6494" y="6442049"/>
            <a:ext cx="17780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888888"/>
                </a:solidFill>
                <a:latin typeface="Tahoma"/>
                <a:cs typeface="Tahoma"/>
              </a:rPr>
              <a:t>38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3460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44060"/>
                </a:solidFill>
                <a:latin typeface="Tahoma"/>
                <a:cs typeface="Tahoma"/>
              </a:rPr>
              <a:t>ЧТО</a:t>
            </a:r>
            <a:r>
              <a:rPr sz="2000" b="1" spc="-4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ahoma"/>
                <a:cs typeface="Tahoma"/>
              </a:rPr>
              <a:t>ЯВЛЯЕТСЯ</a:t>
            </a:r>
            <a:r>
              <a:rPr sz="2000" b="1" spc="-6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ahoma"/>
                <a:cs typeface="Tahoma"/>
              </a:rPr>
              <a:t>МЕДИЦИНСКИМ</a:t>
            </a:r>
            <a:r>
              <a:rPr sz="2000" b="1" spc="-5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244060"/>
                </a:solidFill>
                <a:latin typeface="Tahoma"/>
                <a:cs typeface="Tahoma"/>
              </a:rPr>
              <a:t>ИЗДЕЛИЕМ?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8640" y="950912"/>
            <a:ext cx="11840210" cy="2196465"/>
            <a:chOff x="298640" y="950912"/>
            <a:chExt cx="11840210" cy="2196465"/>
          </a:xfrm>
        </p:grpSpPr>
        <p:sp>
          <p:nvSpPr>
            <p:cNvPr id="5" name="object 5"/>
            <p:cNvSpPr/>
            <p:nvPr/>
          </p:nvSpPr>
          <p:spPr>
            <a:xfrm>
              <a:off x="311657" y="963929"/>
              <a:ext cx="11814175" cy="1719580"/>
            </a:xfrm>
            <a:custGeom>
              <a:avLst/>
              <a:gdLst/>
              <a:ahLst/>
              <a:cxnLst/>
              <a:rect l="l" t="t" r="r" b="b"/>
              <a:pathLst>
                <a:path w="11814175" h="1719580">
                  <a:moveTo>
                    <a:pt x="11527536" y="0"/>
                  </a:moveTo>
                  <a:lnTo>
                    <a:pt x="286512" y="0"/>
                  </a:lnTo>
                  <a:lnTo>
                    <a:pt x="240039" y="3749"/>
                  </a:lnTo>
                  <a:lnTo>
                    <a:pt x="195954" y="14606"/>
                  </a:lnTo>
                  <a:lnTo>
                    <a:pt x="154846" y="31978"/>
                  </a:lnTo>
                  <a:lnTo>
                    <a:pt x="117304" y="55278"/>
                  </a:lnTo>
                  <a:lnTo>
                    <a:pt x="83920" y="83915"/>
                  </a:lnTo>
                  <a:lnTo>
                    <a:pt x="55282" y="117299"/>
                  </a:lnTo>
                  <a:lnTo>
                    <a:pt x="31981" y="154840"/>
                  </a:lnTo>
                  <a:lnTo>
                    <a:pt x="14607" y="195949"/>
                  </a:lnTo>
                  <a:lnTo>
                    <a:pt x="3750" y="240036"/>
                  </a:lnTo>
                  <a:lnTo>
                    <a:pt x="0" y="286512"/>
                  </a:lnTo>
                  <a:lnTo>
                    <a:pt x="0" y="1432560"/>
                  </a:lnTo>
                  <a:lnTo>
                    <a:pt x="3750" y="1479035"/>
                  </a:lnTo>
                  <a:lnTo>
                    <a:pt x="14607" y="1523122"/>
                  </a:lnTo>
                  <a:lnTo>
                    <a:pt x="31981" y="1564231"/>
                  </a:lnTo>
                  <a:lnTo>
                    <a:pt x="55282" y="1601772"/>
                  </a:lnTo>
                  <a:lnTo>
                    <a:pt x="83920" y="1635156"/>
                  </a:lnTo>
                  <a:lnTo>
                    <a:pt x="117304" y="1663793"/>
                  </a:lnTo>
                  <a:lnTo>
                    <a:pt x="154846" y="1687093"/>
                  </a:lnTo>
                  <a:lnTo>
                    <a:pt x="195954" y="1704465"/>
                  </a:lnTo>
                  <a:lnTo>
                    <a:pt x="240039" y="1715322"/>
                  </a:lnTo>
                  <a:lnTo>
                    <a:pt x="286512" y="1719072"/>
                  </a:lnTo>
                  <a:lnTo>
                    <a:pt x="11527536" y="1719072"/>
                  </a:lnTo>
                  <a:lnTo>
                    <a:pt x="11574011" y="1715322"/>
                  </a:lnTo>
                  <a:lnTo>
                    <a:pt x="11618098" y="1704465"/>
                  </a:lnTo>
                  <a:lnTo>
                    <a:pt x="11659207" y="1687093"/>
                  </a:lnTo>
                  <a:lnTo>
                    <a:pt x="11696748" y="1663793"/>
                  </a:lnTo>
                  <a:lnTo>
                    <a:pt x="11730132" y="1635156"/>
                  </a:lnTo>
                  <a:lnTo>
                    <a:pt x="11758769" y="1601772"/>
                  </a:lnTo>
                  <a:lnTo>
                    <a:pt x="11782069" y="1564231"/>
                  </a:lnTo>
                  <a:lnTo>
                    <a:pt x="11799441" y="1523122"/>
                  </a:lnTo>
                  <a:lnTo>
                    <a:pt x="11810298" y="1479035"/>
                  </a:lnTo>
                  <a:lnTo>
                    <a:pt x="11814048" y="1432560"/>
                  </a:lnTo>
                  <a:lnTo>
                    <a:pt x="11814048" y="286512"/>
                  </a:lnTo>
                  <a:lnTo>
                    <a:pt x="11810298" y="240036"/>
                  </a:lnTo>
                  <a:lnTo>
                    <a:pt x="11799441" y="195949"/>
                  </a:lnTo>
                  <a:lnTo>
                    <a:pt x="11782069" y="154840"/>
                  </a:lnTo>
                  <a:lnTo>
                    <a:pt x="11758769" y="117299"/>
                  </a:lnTo>
                  <a:lnTo>
                    <a:pt x="11730132" y="83915"/>
                  </a:lnTo>
                  <a:lnTo>
                    <a:pt x="11696748" y="55278"/>
                  </a:lnTo>
                  <a:lnTo>
                    <a:pt x="11659207" y="31978"/>
                  </a:lnTo>
                  <a:lnTo>
                    <a:pt x="11618098" y="14606"/>
                  </a:lnTo>
                  <a:lnTo>
                    <a:pt x="11574011" y="3749"/>
                  </a:lnTo>
                  <a:lnTo>
                    <a:pt x="115275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1657" y="963929"/>
              <a:ext cx="11814175" cy="1719580"/>
            </a:xfrm>
            <a:custGeom>
              <a:avLst/>
              <a:gdLst/>
              <a:ahLst/>
              <a:cxnLst/>
              <a:rect l="l" t="t" r="r" b="b"/>
              <a:pathLst>
                <a:path w="11814175" h="1719580">
                  <a:moveTo>
                    <a:pt x="0" y="286512"/>
                  </a:moveTo>
                  <a:lnTo>
                    <a:pt x="3750" y="240036"/>
                  </a:lnTo>
                  <a:lnTo>
                    <a:pt x="14607" y="195949"/>
                  </a:lnTo>
                  <a:lnTo>
                    <a:pt x="31981" y="154840"/>
                  </a:lnTo>
                  <a:lnTo>
                    <a:pt x="55282" y="117299"/>
                  </a:lnTo>
                  <a:lnTo>
                    <a:pt x="83920" y="83915"/>
                  </a:lnTo>
                  <a:lnTo>
                    <a:pt x="117304" y="55278"/>
                  </a:lnTo>
                  <a:lnTo>
                    <a:pt x="154846" y="31978"/>
                  </a:lnTo>
                  <a:lnTo>
                    <a:pt x="195954" y="14606"/>
                  </a:lnTo>
                  <a:lnTo>
                    <a:pt x="240039" y="3749"/>
                  </a:lnTo>
                  <a:lnTo>
                    <a:pt x="286512" y="0"/>
                  </a:lnTo>
                  <a:lnTo>
                    <a:pt x="11527536" y="0"/>
                  </a:lnTo>
                  <a:lnTo>
                    <a:pt x="11574011" y="3749"/>
                  </a:lnTo>
                  <a:lnTo>
                    <a:pt x="11618098" y="14606"/>
                  </a:lnTo>
                  <a:lnTo>
                    <a:pt x="11659207" y="31978"/>
                  </a:lnTo>
                  <a:lnTo>
                    <a:pt x="11696748" y="55278"/>
                  </a:lnTo>
                  <a:lnTo>
                    <a:pt x="11730132" y="83915"/>
                  </a:lnTo>
                  <a:lnTo>
                    <a:pt x="11758769" y="117299"/>
                  </a:lnTo>
                  <a:lnTo>
                    <a:pt x="11782069" y="154840"/>
                  </a:lnTo>
                  <a:lnTo>
                    <a:pt x="11799441" y="195949"/>
                  </a:lnTo>
                  <a:lnTo>
                    <a:pt x="11810298" y="240036"/>
                  </a:lnTo>
                  <a:lnTo>
                    <a:pt x="11814048" y="286512"/>
                  </a:lnTo>
                  <a:lnTo>
                    <a:pt x="11814048" y="1432560"/>
                  </a:lnTo>
                  <a:lnTo>
                    <a:pt x="11810298" y="1479035"/>
                  </a:lnTo>
                  <a:lnTo>
                    <a:pt x="11799441" y="1523122"/>
                  </a:lnTo>
                  <a:lnTo>
                    <a:pt x="11782069" y="1564231"/>
                  </a:lnTo>
                  <a:lnTo>
                    <a:pt x="11758769" y="1601772"/>
                  </a:lnTo>
                  <a:lnTo>
                    <a:pt x="11730132" y="1635156"/>
                  </a:lnTo>
                  <a:lnTo>
                    <a:pt x="11696748" y="1663793"/>
                  </a:lnTo>
                  <a:lnTo>
                    <a:pt x="11659207" y="1687093"/>
                  </a:lnTo>
                  <a:lnTo>
                    <a:pt x="11618098" y="1704465"/>
                  </a:lnTo>
                  <a:lnTo>
                    <a:pt x="11574011" y="1715322"/>
                  </a:lnTo>
                  <a:lnTo>
                    <a:pt x="11527536" y="1719072"/>
                  </a:lnTo>
                  <a:lnTo>
                    <a:pt x="286512" y="1719072"/>
                  </a:lnTo>
                  <a:lnTo>
                    <a:pt x="240039" y="1715322"/>
                  </a:lnTo>
                  <a:lnTo>
                    <a:pt x="195954" y="1704465"/>
                  </a:lnTo>
                  <a:lnTo>
                    <a:pt x="154846" y="1687093"/>
                  </a:lnTo>
                  <a:lnTo>
                    <a:pt x="117304" y="1663793"/>
                  </a:lnTo>
                  <a:lnTo>
                    <a:pt x="83920" y="1635156"/>
                  </a:lnTo>
                  <a:lnTo>
                    <a:pt x="55282" y="1601772"/>
                  </a:lnTo>
                  <a:lnTo>
                    <a:pt x="31981" y="1564231"/>
                  </a:lnTo>
                  <a:lnTo>
                    <a:pt x="14607" y="1523122"/>
                  </a:lnTo>
                  <a:lnTo>
                    <a:pt x="3750" y="1479035"/>
                  </a:lnTo>
                  <a:lnTo>
                    <a:pt x="0" y="1432560"/>
                  </a:lnTo>
                  <a:lnTo>
                    <a:pt x="0" y="286512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8213" y="2737176"/>
              <a:ext cx="7152128" cy="3686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3176" y="2741676"/>
              <a:ext cx="5439156" cy="4053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6311" y="2755392"/>
              <a:ext cx="7075932" cy="2926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496311" y="2755392"/>
              <a:ext cx="7076440" cy="292735"/>
            </a:xfrm>
            <a:custGeom>
              <a:avLst/>
              <a:gdLst/>
              <a:ahLst/>
              <a:cxnLst/>
              <a:rect l="l" t="t" r="r" b="b"/>
              <a:pathLst>
                <a:path w="7076440" h="292735">
                  <a:moveTo>
                    <a:pt x="0" y="48768"/>
                  </a:moveTo>
                  <a:lnTo>
                    <a:pt x="3833" y="29789"/>
                  </a:lnTo>
                  <a:lnTo>
                    <a:pt x="14287" y="14287"/>
                  </a:lnTo>
                  <a:lnTo>
                    <a:pt x="29789" y="3833"/>
                  </a:lnTo>
                  <a:lnTo>
                    <a:pt x="48768" y="0"/>
                  </a:lnTo>
                  <a:lnTo>
                    <a:pt x="7027163" y="0"/>
                  </a:lnTo>
                  <a:lnTo>
                    <a:pt x="7046142" y="3833"/>
                  </a:lnTo>
                  <a:lnTo>
                    <a:pt x="7061644" y="14287"/>
                  </a:lnTo>
                  <a:lnTo>
                    <a:pt x="7072098" y="29789"/>
                  </a:lnTo>
                  <a:lnTo>
                    <a:pt x="7075932" y="48768"/>
                  </a:lnTo>
                  <a:lnTo>
                    <a:pt x="7075932" y="243840"/>
                  </a:lnTo>
                  <a:lnTo>
                    <a:pt x="7072098" y="262818"/>
                  </a:lnTo>
                  <a:lnTo>
                    <a:pt x="7061644" y="278320"/>
                  </a:lnTo>
                  <a:lnTo>
                    <a:pt x="7046142" y="288774"/>
                  </a:lnTo>
                  <a:lnTo>
                    <a:pt x="7027163" y="292608"/>
                  </a:lnTo>
                  <a:lnTo>
                    <a:pt x="48768" y="292608"/>
                  </a:lnTo>
                  <a:lnTo>
                    <a:pt x="29789" y="288774"/>
                  </a:lnTo>
                  <a:lnTo>
                    <a:pt x="14287" y="278320"/>
                  </a:lnTo>
                  <a:lnTo>
                    <a:pt x="3833" y="262818"/>
                  </a:lnTo>
                  <a:lnTo>
                    <a:pt x="0" y="243840"/>
                  </a:lnTo>
                  <a:lnTo>
                    <a:pt x="0" y="48768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dirty="0"/>
              <a:t>Медицинские</a:t>
            </a:r>
            <a:r>
              <a:rPr spc="-60" dirty="0"/>
              <a:t> </a:t>
            </a:r>
            <a:r>
              <a:rPr dirty="0"/>
              <a:t>изделия</a:t>
            </a:r>
            <a:r>
              <a:rPr spc="-50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любые</a:t>
            </a:r>
            <a:r>
              <a:rPr spc="-35" dirty="0"/>
              <a:t> </a:t>
            </a:r>
            <a:r>
              <a:rPr dirty="0"/>
              <a:t>инструменты,</a:t>
            </a:r>
            <a:r>
              <a:rPr spc="-60" dirty="0"/>
              <a:t> </a:t>
            </a:r>
            <a:r>
              <a:rPr dirty="0"/>
              <a:t>аппараты,</a:t>
            </a:r>
            <a:r>
              <a:rPr spc="-25" dirty="0"/>
              <a:t> </a:t>
            </a:r>
            <a:r>
              <a:rPr dirty="0"/>
              <a:t>приборы,</a:t>
            </a:r>
            <a:r>
              <a:rPr spc="-50" dirty="0"/>
              <a:t> </a:t>
            </a:r>
            <a:r>
              <a:rPr dirty="0"/>
              <a:t>оборудование,</a:t>
            </a:r>
            <a:r>
              <a:rPr spc="-25" dirty="0"/>
              <a:t> </a:t>
            </a:r>
            <a:r>
              <a:rPr dirty="0"/>
              <a:t>материалы</a:t>
            </a:r>
            <a:r>
              <a:rPr spc="-40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прочие</a:t>
            </a:r>
            <a:r>
              <a:rPr spc="-50" dirty="0"/>
              <a:t> </a:t>
            </a:r>
            <a:r>
              <a:rPr spc="-10" dirty="0"/>
              <a:t>изделия,</a:t>
            </a:r>
          </a:p>
          <a:p>
            <a:pPr marL="12700" marR="5080" algn="just">
              <a:lnSpc>
                <a:spcPct val="100000"/>
              </a:lnSpc>
            </a:pPr>
            <a:r>
              <a:rPr dirty="0"/>
              <a:t>применяемые</a:t>
            </a:r>
            <a:r>
              <a:rPr spc="100" dirty="0"/>
              <a:t>  </a:t>
            </a:r>
            <a:r>
              <a:rPr dirty="0"/>
              <a:t>в</a:t>
            </a:r>
            <a:r>
              <a:rPr spc="95" dirty="0"/>
              <a:t>  </a:t>
            </a:r>
            <a:r>
              <a:rPr dirty="0"/>
              <a:t>медицинских</a:t>
            </a:r>
            <a:r>
              <a:rPr spc="105" dirty="0"/>
              <a:t>  </a:t>
            </a:r>
            <a:r>
              <a:rPr dirty="0"/>
              <a:t>целях</a:t>
            </a:r>
            <a:r>
              <a:rPr spc="100" dirty="0"/>
              <a:t>  </a:t>
            </a:r>
            <a:r>
              <a:rPr dirty="0"/>
              <a:t>отдельно</a:t>
            </a:r>
            <a:r>
              <a:rPr spc="100" dirty="0"/>
              <a:t>  </a:t>
            </a:r>
            <a:r>
              <a:rPr dirty="0"/>
              <a:t>или</a:t>
            </a:r>
            <a:r>
              <a:rPr spc="100" dirty="0"/>
              <a:t>  </a:t>
            </a:r>
            <a:r>
              <a:rPr dirty="0"/>
              <a:t>в</a:t>
            </a:r>
            <a:r>
              <a:rPr spc="100" dirty="0"/>
              <a:t>  </a:t>
            </a:r>
            <a:r>
              <a:rPr dirty="0"/>
              <a:t>сочетании</a:t>
            </a:r>
            <a:r>
              <a:rPr spc="105" dirty="0"/>
              <a:t>  </a:t>
            </a:r>
            <a:r>
              <a:rPr dirty="0"/>
              <a:t>между</a:t>
            </a:r>
            <a:r>
              <a:rPr spc="100" dirty="0"/>
              <a:t>  </a:t>
            </a:r>
            <a:r>
              <a:rPr dirty="0"/>
              <a:t>собой,</a:t>
            </a:r>
            <a:r>
              <a:rPr spc="105" dirty="0"/>
              <a:t>  </a:t>
            </a:r>
            <a:r>
              <a:rPr dirty="0"/>
              <a:t>а</a:t>
            </a:r>
            <a:r>
              <a:rPr spc="95" dirty="0"/>
              <a:t>  </a:t>
            </a:r>
            <a:r>
              <a:rPr dirty="0"/>
              <a:t>также</a:t>
            </a:r>
            <a:r>
              <a:rPr spc="105" dirty="0"/>
              <a:t>  </a:t>
            </a:r>
            <a:r>
              <a:rPr dirty="0"/>
              <a:t>вместе</a:t>
            </a:r>
            <a:r>
              <a:rPr spc="100" dirty="0"/>
              <a:t>  </a:t>
            </a:r>
            <a:r>
              <a:rPr dirty="0"/>
              <a:t>с</a:t>
            </a:r>
            <a:r>
              <a:rPr spc="90" dirty="0"/>
              <a:t>  </a:t>
            </a:r>
            <a:r>
              <a:rPr dirty="0"/>
              <a:t>другими</a:t>
            </a:r>
            <a:r>
              <a:rPr spc="100" dirty="0"/>
              <a:t>  </a:t>
            </a:r>
            <a:r>
              <a:rPr spc="-10" dirty="0"/>
              <a:t>принадлежностями, </a:t>
            </a:r>
            <a:r>
              <a:rPr dirty="0"/>
              <a:t>необходимыми</a:t>
            </a:r>
            <a:r>
              <a:rPr spc="-40" dirty="0"/>
              <a:t> </a:t>
            </a:r>
            <a:r>
              <a:rPr dirty="0"/>
              <a:t>для</a:t>
            </a:r>
            <a:r>
              <a:rPr spc="-45" dirty="0"/>
              <a:t> </a:t>
            </a:r>
            <a:r>
              <a:rPr dirty="0"/>
              <a:t>применения</a:t>
            </a:r>
            <a:r>
              <a:rPr spc="-40" dirty="0"/>
              <a:t> </a:t>
            </a:r>
            <a:r>
              <a:rPr dirty="0"/>
              <a:t>указанных</a:t>
            </a:r>
            <a:r>
              <a:rPr spc="-40" dirty="0"/>
              <a:t> </a:t>
            </a:r>
            <a:r>
              <a:rPr dirty="0"/>
              <a:t>изделий</a:t>
            </a:r>
            <a:r>
              <a:rPr spc="-55" dirty="0"/>
              <a:t> </a:t>
            </a:r>
            <a:r>
              <a:rPr dirty="0"/>
              <a:t>по</a:t>
            </a:r>
            <a:r>
              <a:rPr spc="-55" dirty="0"/>
              <a:t> </a:t>
            </a:r>
            <a:r>
              <a:rPr dirty="0"/>
              <a:t>назначению,</a:t>
            </a:r>
            <a:r>
              <a:rPr spc="-50" dirty="0"/>
              <a:t> </a:t>
            </a:r>
            <a:r>
              <a:rPr dirty="0"/>
              <a:t>включая</a:t>
            </a:r>
            <a:r>
              <a:rPr spc="-45" dirty="0"/>
              <a:t> </a:t>
            </a:r>
            <a:r>
              <a:rPr dirty="0"/>
              <a:t>специальное</a:t>
            </a:r>
            <a:r>
              <a:rPr spc="-45" dirty="0"/>
              <a:t> </a:t>
            </a:r>
            <a:r>
              <a:rPr dirty="0"/>
              <a:t>программное</a:t>
            </a:r>
            <a:r>
              <a:rPr spc="-50" dirty="0"/>
              <a:t> </a:t>
            </a:r>
            <a:r>
              <a:rPr dirty="0"/>
              <a:t>обеспечение,</a:t>
            </a:r>
            <a:r>
              <a:rPr spc="-4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spc="-10" dirty="0"/>
              <a:t>предназначенные </a:t>
            </a:r>
            <a:r>
              <a:rPr dirty="0"/>
              <a:t>производителем</a:t>
            </a:r>
            <a:r>
              <a:rPr spc="-10" dirty="0"/>
              <a:t> </a:t>
            </a:r>
            <a:r>
              <a:rPr dirty="0"/>
              <a:t>для</a:t>
            </a:r>
            <a:r>
              <a:rPr spc="-25" dirty="0"/>
              <a:t> </a:t>
            </a:r>
            <a:r>
              <a:rPr dirty="0"/>
              <a:t>профилактики,</a:t>
            </a:r>
            <a:r>
              <a:rPr spc="-25" dirty="0"/>
              <a:t> </a:t>
            </a:r>
            <a:r>
              <a:rPr dirty="0"/>
              <a:t>диагностики,</a:t>
            </a:r>
            <a:r>
              <a:rPr spc="-25" dirty="0"/>
              <a:t> </a:t>
            </a:r>
            <a:r>
              <a:rPr dirty="0"/>
              <a:t>лечения</a:t>
            </a:r>
            <a:r>
              <a:rPr spc="-20" dirty="0"/>
              <a:t> </a:t>
            </a:r>
            <a:r>
              <a:rPr dirty="0"/>
              <a:t>и</a:t>
            </a:r>
            <a:r>
              <a:rPr spc="-20" dirty="0"/>
              <a:t> </a:t>
            </a:r>
            <a:r>
              <a:rPr dirty="0"/>
              <a:t>медицинской</a:t>
            </a:r>
            <a:r>
              <a:rPr spc="-20" dirty="0"/>
              <a:t> </a:t>
            </a:r>
            <a:r>
              <a:rPr dirty="0"/>
              <a:t>реабилитации</a:t>
            </a:r>
            <a:r>
              <a:rPr spc="-15" dirty="0"/>
              <a:t> </a:t>
            </a:r>
            <a:r>
              <a:rPr dirty="0"/>
              <a:t>заболеваний,</a:t>
            </a:r>
            <a:r>
              <a:rPr spc="-10" dirty="0"/>
              <a:t> </a:t>
            </a:r>
            <a:r>
              <a:rPr dirty="0"/>
              <a:t>мониторинга</a:t>
            </a:r>
            <a:r>
              <a:rPr spc="-15" dirty="0"/>
              <a:t> </a:t>
            </a:r>
            <a:r>
              <a:rPr dirty="0"/>
              <a:t>состояния</a:t>
            </a:r>
            <a:r>
              <a:rPr spc="-25" dirty="0"/>
              <a:t> </a:t>
            </a:r>
            <a:r>
              <a:rPr spc="-10" dirty="0"/>
              <a:t>организма </a:t>
            </a:r>
            <a:r>
              <a:rPr dirty="0"/>
              <a:t>человека,</a:t>
            </a:r>
            <a:r>
              <a:rPr spc="335" dirty="0"/>
              <a:t>  </a:t>
            </a:r>
            <a:r>
              <a:rPr dirty="0"/>
              <a:t>проведения</a:t>
            </a:r>
            <a:r>
              <a:rPr spc="335" dirty="0"/>
              <a:t>  </a:t>
            </a:r>
            <a:r>
              <a:rPr dirty="0"/>
              <a:t>медицинских</a:t>
            </a:r>
            <a:r>
              <a:rPr spc="330" dirty="0"/>
              <a:t>  </a:t>
            </a:r>
            <a:r>
              <a:rPr dirty="0"/>
              <a:t>исследований,</a:t>
            </a:r>
            <a:r>
              <a:rPr spc="335" dirty="0"/>
              <a:t>  </a:t>
            </a:r>
            <a:r>
              <a:rPr dirty="0"/>
              <a:t>восстановления,</a:t>
            </a:r>
            <a:r>
              <a:rPr spc="325" dirty="0"/>
              <a:t>  </a:t>
            </a:r>
            <a:r>
              <a:rPr dirty="0"/>
              <a:t>замещения,</a:t>
            </a:r>
            <a:r>
              <a:rPr spc="335" dirty="0"/>
              <a:t>  </a:t>
            </a:r>
            <a:r>
              <a:rPr dirty="0"/>
              <a:t>изменения</a:t>
            </a:r>
            <a:r>
              <a:rPr spc="335" dirty="0"/>
              <a:t>  </a:t>
            </a:r>
            <a:r>
              <a:rPr dirty="0"/>
              <a:t>анатомической</a:t>
            </a:r>
            <a:r>
              <a:rPr spc="340" dirty="0"/>
              <a:t>  </a:t>
            </a:r>
            <a:r>
              <a:rPr dirty="0"/>
              <a:t>структуры</a:t>
            </a:r>
            <a:r>
              <a:rPr spc="340" dirty="0"/>
              <a:t>  </a:t>
            </a:r>
            <a:r>
              <a:rPr spc="-25" dirty="0"/>
              <a:t>или </a:t>
            </a:r>
            <a:r>
              <a:rPr dirty="0"/>
              <a:t>физиологических</a:t>
            </a:r>
            <a:r>
              <a:rPr spc="50" dirty="0"/>
              <a:t>  </a:t>
            </a:r>
            <a:r>
              <a:rPr dirty="0"/>
              <a:t>функций</a:t>
            </a:r>
            <a:r>
              <a:rPr spc="50" dirty="0"/>
              <a:t>  </a:t>
            </a:r>
            <a:r>
              <a:rPr dirty="0"/>
              <a:t>организма,</a:t>
            </a:r>
            <a:r>
              <a:rPr spc="55" dirty="0"/>
              <a:t>  </a:t>
            </a:r>
            <a:r>
              <a:rPr dirty="0"/>
              <a:t>предотвращения</a:t>
            </a:r>
            <a:r>
              <a:rPr spc="60" dirty="0"/>
              <a:t>  </a:t>
            </a:r>
            <a:r>
              <a:rPr dirty="0"/>
              <a:t>или</a:t>
            </a:r>
            <a:r>
              <a:rPr spc="50" dirty="0"/>
              <a:t>  </a:t>
            </a:r>
            <a:r>
              <a:rPr dirty="0"/>
              <a:t>прерывания</a:t>
            </a:r>
            <a:r>
              <a:rPr spc="60" dirty="0"/>
              <a:t>  </a:t>
            </a:r>
            <a:r>
              <a:rPr dirty="0"/>
              <a:t>беременности,</a:t>
            </a:r>
            <a:r>
              <a:rPr spc="50" dirty="0"/>
              <a:t>  </a:t>
            </a:r>
            <a:r>
              <a:rPr dirty="0"/>
              <a:t>функциональное</a:t>
            </a:r>
            <a:r>
              <a:rPr spc="55" dirty="0"/>
              <a:t>  </a:t>
            </a:r>
            <a:r>
              <a:rPr dirty="0"/>
              <a:t>назначение</a:t>
            </a:r>
            <a:r>
              <a:rPr spc="50" dirty="0"/>
              <a:t>  </a:t>
            </a:r>
            <a:r>
              <a:rPr dirty="0"/>
              <a:t>которых</a:t>
            </a:r>
            <a:r>
              <a:rPr spc="55" dirty="0"/>
              <a:t>  </a:t>
            </a:r>
            <a:r>
              <a:rPr spc="-25" dirty="0"/>
              <a:t>не </a:t>
            </a:r>
            <a:r>
              <a:rPr dirty="0"/>
              <a:t>реализуется</a:t>
            </a:r>
            <a:r>
              <a:rPr spc="-75" dirty="0"/>
              <a:t> </a:t>
            </a:r>
            <a:r>
              <a:rPr dirty="0"/>
              <a:t>путем</a:t>
            </a:r>
            <a:r>
              <a:rPr spc="-45" dirty="0"/>
              <a:t> </a:t>
            </a:r>
            <a:r>
              <a:rPr dirty="0"/>
              <a:t>фармакологического,</a:t>
            </a:r>
            <a:r>
              <a:rPr spc="-55" dirty="0"/>
              <a:t> </a:t>
            </a:r>
            <a:r>
              <a:rPr dirty="0"/>
              <a:t>иммунологического,</a:t>
            </a:r>
            <a:r>
              <a:rPr spc="-65" dirty="0"/>
              <a:t> </a:t>
            </a:r>
            <a:r>
              <a:rPr dirty="0"/>
              <a:t>генетического</a:t>
            </a:r>
            <a:r>
              <a:rPr spc="-55" dirty="0"/>
              <a:t> </a:t>
            </a:r>
            <a:r>
              <a:rPr dirty="0"/>
              <a:t>или</a:t>
            </a:r>
            <a:r>
              <a:rPr spc="-35" dirty="0"/>
              <a:t> </a:t>
            </a:r>
            <a:r>
              <a:rPr dirty="0"/>
              <a:t>метаболического</a:t>
            </a:r>
            <a:r>
              <a:rPr spc="-60" dirty="0"/>
              <a:t> </a:t>
            </a:r>
            <a:r>
              <a:rPr dirty="0"/>
              <a:t>воздействия</a:t>
            </a:r>
            <a:r>
              <a:rPr spc="-55" dirty="0"/>
              <a:t> </a:t>
            </a:r>
            <a:r>
              <a:rPr dirty="0"/>
              <a:t>на</a:t>
            </a:r>
            <a:r>
              <a:rPr spc="-30" dirty="0"/>
              <a:t> </a:t>
            </a:r>
            <a:r>
              <a:rPr dirty="0"/>
              <a:t>организм</a:t>
            </a:r>
            <a:r>
              <a:rPr spc="-65" dirty="0"/>
              <a:t> </a:t>
            </a:r>
            <a:r>
              <a:rPr spc="-10" dirty="0"/>
              <a:t>человека</a:t>
            </a: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pc="-10" dirty="0"/>
          </a:p>
          <a:p>
            <a:pPr marL="2974340">
              <a:lnSpc>
                <a:spcPct val="100000"/>
              </a:lnSpc>
            </a:pPr>
            <a:r>
              <a:rPr sz="1200" b="1" dirty="0">
                <a:solidFill>
                  <a:srgbClr val="000000"/>
                </a:solidFill>
                <a:latin typeface="Tahoma"/>
                <a:cs typeface="Tahoma"/>
              </a:rPr>
              <a:t>Классы</a:t>
            </a:r>
            <a:r>
              <a:rPr sz="1200" b="1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ahoma"/>
                <a:cs typeface="Tahoma"/>
              </a:rPr>
              <a:t>в</a:t>
            </a:r>
            <a:r>
              <a:rPr sz="1200" b="1" spc="-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ahoma"/>
                <a:cs typeface="Tahoma"/>
              </a:rPr>
              <a:t>зависимости</a:t>
            </a:r>
            <a:r>
              <a:rPr sz="1200" b="1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ahoma"/>
                <a:cs typeface="Tahoma"/>
              </a:rPr>
              <a:t>от</a:t>
            </a:r>
            <a:r>
              <a:rPr sz="1200" b="1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0000"/>
                </a:solidFill>
                <a:latin typeface="Tahoma"/>
                <a:cs typeface="Tahoma"/>
              </a:rPr>
              <a:t>потенциального</a:t>
            </a:r>
            <a:r>
              <a:rPr sz="1200" b="1" spc="-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ahoma"/>
                <a:cs typeface="Tahoma"/>
              </a:rPr>
              <a:t>риска</a:t>
            </a:r>
            <a:r>
              <a:rPr sz="1200" b="1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ahoma"/>
                <a:cs typeface="Tahoma"/>
              </a:rPr>
              <a:t>применения</a:t>
            </a:r>
            <a:r>
              <a:rPr sz="1200" b="1" spc="-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000000"/>
                </a:solidFill>
                <a:latin typeface="Tahoma"/>
                <a:cs typeface="Tahoma"/>
              </a:rPr>
              <a:t>МИ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46504" y="3084576"/>
            <a:ext cx="2077720" cy="405765"/>
            <a:chOff x="1746504" y="3084576"/>
            <a:chExt cx="2077720" cy="40576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6504" y="3090672"/>
              <a:ext cx="2077212" cy="3459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0008" y="3084576"/>
              <a:ext cx="868680" cy="4053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3748" y="3118104"/>
              <a:ext cx="1982724" cy="2514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93748" y="3118104"/>
              <a:ext cx="1983105" cy="251460"/>
            </a:xfrm>
            <a:custGeom>
              <a:avLst/>
              <a:gdLst/>
              <a:ahLst/>
              <a:cxnLst/>
              <a:rect l="l" t="t" r="r" b="b"/>
              <a:pathLst>
                <a:path w="1983104" h="251460">
                  <a:moveTo>
                    <a:pt x="0" y="41910"/>
                  </a:moveTo>
                  <a:lnTo>
                    <a:pt x="3298" y="25610"/>
                  </a:lnTo>
                  <a:lnTo>
                    <a:pt x="12287" y="12287"/>
                  </a:lnTo>
                  <a:lnTo>
                    <a:pt x="25610" y="3298"/>
                  </a:lnTo>
                  <a:lnTo>
                    <a:pt x="41909" y="0"/>
                  </a:lnTo>
                  <a:lnTo>
                    <a:pt x="1940814" y="0"/>
                  </a:lnTo>
                  <a:lnTo>
                    <a:pt x="1957113" y="3298"/>
                  </a:lnTo>
                  <a:lnTo>
                    <a:pt x="1970436" y="12287"/>
                  </a:lnTo>
                  <a:lnTo>
                    <a:pt x="1979425" y="25610"/>
                  </a:lnTo>
                  <a:lnTo>
                    <a:pt x="1982724" y="41910"/>
                  </a:lnTo>
                  <a:lnTo>
                    <a:pt x="1982724" y="209550"/>
                  </a:lnTo>
                  <a:lnTo>
                    <a:pt x="1979425" y="225849"/>
                  </a:lnTo>
                  <a:lnTo>
                    <a:pt x="1970436" y="239172"/>
                  </a:lnTo>
                  <a:lnTo>
                    <a:pt x="1957113" y="248161"/>
                  </a:lnTo>
                  <a:lnTo>
                    <a:pt x="1940814" y="251460"/>
                  </a:lnTo>
                  <a:lnTo>
                    <a:pt x="41909" y="251460"/>
                  </a:lnTo>
                  <a:lnTo>
                    <a:pt x="25610" y="248161"/>
                  </a:lnTo>
                  <a:lnTo>
                    <a:pt x="12287" y="239172"/>
                  </a:lnTo>
                  <a:lnTo>
                    <a:pt x="3298" y="225849"/>
                  </a:lnTo>
                  <a:lnTo>
                    <a:pt x="0" y="209550"/>
                  </a:lnTo>
                  <a:lnTo>
                    <a:pt x="0" y="4191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99969" y="3138932"/>
            <a:ext cx="1970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ahoma"/>
                <a:cs typeface="Tahoma"/>
              </a:rPr>
              <a:t>Класс</a:t>
            </a:r>
            <a:r>
              <a:rPr sz="1200" b="1" spc="-40" dirty="0">
                <a:latin typeface="Tahoma"/>
                <a:cs typeface="Tahoma"/>
              </a:rPr>
              <a:t> </a:t>
            </a:r>
            <a:r>
              <a:rPr sz="1200" b="1" spc="-50" dirty="0"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69308" y="3084576"/>
            <a:ext cx="5742940" cy="405765"/>
            <a:chOff x="4369308" y="3084576"/>
            <a:chExt cx="5742940" cy="40576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69308" y="3090672"/>
              <a:ext cx="5742432" cy="3459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82768" y="3084576"/>
              <a:ext cx="3713988" cy="4053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16552" y="3118104"/>
              <a:ext cx="5647944" cy="25146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416552" y="3118104"/>
              <a:ext cx="5648325" cy="251460"/>
            </a:xfrm>
            <a:custGeom>
              <a:avLst/>
              <a:gdLst/>
              <a:ahLst/>
              <a:cxnLst/>
              <a:rect l="l" t="t" r="r" b="b"/>
              <a:pathLst>
                <a:path w="5648325" h="251460">
                  <a:moveTo>
                    <a:pt x="0" y="41910"/>
                  </a:moveTo>
                  <a:lnTo>
                    <a:pt x="3298" y="25610"/>
                  </a:lnTo>
                  <a:lnTo>
                    <a:pt x="12287" y="12287"/>
                  </a:lnTo>
                  <a:lnTo>
                    <a:pt x="25610" y="3298"/>
                  </a:lnTo>
                  <a:lnTo>
                    <a:pt x="41910" y="0"/>
                  </a:lnTo>
                  <a:lnTo>
                    <a:pt x="5606033" y="0"/>
                  </a:lnTo>
                  <a:lnTo>
                    <a:pt x="5622333" y="3298"/>
                  </a:lnTo>
                  <a:lnTo>
                    <a:pt x="5635656" y="12287"/>
                  </a:lnTo>
                  <a:lnTo>
                    <a:pt x="5644645" y="25610"/>
                  </a:lnTo>
                  <a:lnTo>
                    <a:pt x="5647944" y="41910"/>
                  </a:lnTo>
                  <a:lnTo>
                    <a:pt x="5647944" y="209550"/>
                  </a:lnTo>
                  <a:lnTo>
                    <a:pt x="5644645" y="225849"/>
                  </a:lnTo>
                  <a:lnTo>
                    <a:pt x="5635656" y="239172"/>
                  </a:lnTo>
                  <a:lnTo>
                    <a:pt x="5622333" y="248161"/>
                  </a:lnTo>
                  <a:lnTo>
                    <a:pt x="5606033" y="251460"/>
                  </a:lnTo>
                  <a:lnTo>
                    <a:pt x="41910" y="251460"/>
                  </a:lnTo>
                  <a:lnTo>
                    <a:pt x="25610" y="248161"/>
                  </a:lnTo>
                  <a:lnTo>
                    <a:pt x="12287" y="239172"/>
                  </a:lnTo>
                  <a:lnTo>
                    <a:pt x="3298" y="225849"/>
                  </a:lnTo>
                  <a:lnTo>
                    <a:pt x="0" y="209550"/>
                  </a:lnTo>
                  <a:lnTo>
                    <a:pt x="0" y="4191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422773" y="3139185"/>
            <a:ext cx="5635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медицинские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изделия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с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0000"/>
                </a:solidFill>
                <a:latin typeface="Tahoma"/>
                <a:cs typeface="Tahoma"/>
              </a:rPr>
              <a:t>высокой</a:t>
            </a:r>
            <a:r>
              <a:rPr sz="1200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степенью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риска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46504" y="3415284"/>
            <a:ext cx="2077720" cy="405765"/>
            <a:chOff x="1746504" y="3415284"/>
            <a:chExt cx="2077720" cy="405765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46504" y="3418332"/>
              <a:ext cx="2077212" cy="3520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02764" y="3415284"/>
              <a:ext cx="964691" cy="40538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93748" y="3445764"/>
              <a:ext cx="1982724" cy="25755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793748" y="3445764"/>
              <a:ext cx="1983105" cy="257810"/>
            </a:xfrm>
            <a:custGeom>
              <a:avLst/>
              <a:gdLst/>
              <a:ahLst/>
              <a:cxnLst/>
              <a:rect l="l" t="t" r="r" b="b"/>
              <a:pathLst>
                <a:path w="1983104" h="257810">
                  <a:moveTo>
                    <a:pt x="0" y="42925"/>
                  </a:moveTo>
                  <a:lnTo>
                    <a:pt x="3367" y="26199"/>
                  </a:lnTo>
                  <a:lnTo>
                    <a:pt x="12557" y="12557"/>
                  </a:lnTo>
                  <a:lnTo>
                    <a:pt x="26199" y="3367"/>
                  </a:lnTo>
                  <a:lnTo>
                    <a:pt x="42925" y="0"/>
                  </a:lnTo>
                  <a:lnTo>
                    <a:pt x="1939798" y="0"/>
                  </a:lnTo>
                  <a:lnTo>
                    <a:pt x="1956524" y="3367"/>
                  </a:lnTo>
                  <a:lnTo>
                    <a:pt x="1970166" y="12557"/>
                  </a:lnTo>
                  <a:lnTo>
                    <a:pt x="1979356" y="26199"/>
                  </a:lnTo>
                  <a:lnTo>
                    <a:pt x="1982724" y="42925"/>
                  </a:lnTo>
                  <a:lnTo>
                    <a:pt x="1982724" y="214630"/>
                  </a:lnTo>
                  <a:lnTo>
                    <a:pt x="1979356" y="231356"/>
                  </a:lnTo>
                  <a:lnTo>
                    <a:pt x="1970166" y="244998"/>
                  </a:lnTo>
                  <a:lnTo>
                    <a:pt x="1956524" y="254188"/>
                  </a:lnTo>
                  <a:lnTo>
                    <a:pt x="1939798" y="257556"/>
                  </a:lnTo>
                  <a:lnTo>
                    <a:pt x="42925" y="257556"/>
                  </a:lnTo>
                  <a:lnTo>
                    <a:pt x="26199" y="254188"/>
                  </a:lnTo>
                  <a:lnTo>
                    <a:pt x="12557" y="244998"/>
                  </a:lnTo>
                  <a:lnTo>
                    <a:pt x="3367" y="231356"/>
                  </a:lnTo>
                  <a:lnTo>
                    <a:pt x="0" y="214630"/>
                  </a:lnTo>
                  <a:lnTo>
                    <a:pt x="0" y="42925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800003" y="3469589"/>
            <a:ext cx="19704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690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ahoma"/>
                <a:cs typeface="Tahoma"/>
              </a:rPr>
              <a:t>Класс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2б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369308" y="3412235"/>
            <a:ext cx="5742940" cy="408940"/>
            <a:chOff x="4369308" y="3412235"/>
            <a:chExt cx="5742940" cy="408940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9308" y="3412235"/>
              <a:ext cx="5742432" cy="3657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27320" y="3415283"/>
              <a:ext cx="4024883" cy="40538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16552" y="3439667"/>
              <a:ext cx="5647944" cy="27127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416552" y="3439667"/>
              <a:ext cx="5648325" cy="271780"/>
            </a:xfrm>
            <a:custGeom>
              <a:avLst/>
              <a:gdLst/>
              <a:ahLst/>
              <a:cxnLst/>
              <a:rect l="l" t="t" r="r" b="b"/>
              <a:pathLst>
                <a:path w="5648325" h="271779">
                  <a:moveTo>
                    <a:pt x="0" y="45212"/>
                  </a:moveTo>
                  <a:lnTo>
                    <a:pt x="3546" y="27592"/>
                  </a:lnTo>
                  <a:lnTo>
                    <a:pt x="13223" y="13223"/>
                  </a:lnTo>
                  <a:lnTo>
                    <a:pt x="27592" y="3546"/>
                  </a:lnTo>
                  <a:lnTo>
                    <a:pt x="45212" y="0"/>
                  </a:lnTo>
                  <a:lnTo>
                    <a:pt x="5602732" y="0"/>
                  </a:lnTo>
                  <a:lnTo>
                    <a:pt x="5620351" y="3546"/>
                  </a:lnTo>
                  <a:lnTo>
                    <a:pt x="5634720" y="13223"/>
                  </a:lnTo>
                  <a:lnTo>
                    <a:pt x="5644397" y="27592"/>
                  </a:lnTo>
                  <a:lnTo>
                    <a:pt x="5647944" y="45212"/>
                  </a:lnTo>
                  <a:lnTo>
                    <a:pt x="5647944" y="226060"/>
                  </a:lnTo>
                  <a:lnTo>
                    <a:pt x="5644397" y="243679"/>
                  </a:lnTo>
                  <a:lnTo>
                    <a:pt x="5634720" y="258048"/>
                  </a:lnTo>
                  <a:lnTo>
                    <a:pt x="5620351" y="267725"/>
                  </a:lnTo>
                  <a:lnTo>
                    <a:pt x="5602732" y="271272"/>
                  </a:lnTo>
                  <a:lnTo>
                    <a:pt x="45212" y="271272"/>
                  </a:lnTo>
                  <a:lnTo>
                    <a:pt x="27592" y="267725"/>
                  </a:lnTo>
                  <a:lnTo>
                    <a:pt x="13223" y="258048"/>
                  </a:lnTo>
                  <a:lnTo>
                    <a:pt x="3546" y="243679"/>
                  </a:lnTo>
                  <a:lnTo>
                    <a:pt x="0" y="226060"/>
                  </a:lnTo>
                  <a:lnTo>
                    <a:pt x="0" y="45212"/>
                  </a:lnTo>
                  <a:close/>
                </a:path>
              </a:pathLst>
            </a:custGeom>
            <a:ln w="9143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422897" y="3470909"/>
            <a:ext cx="5635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медицинские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изделия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с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0000"/>
                </a:solidFill>
                <a:latin typeface="Tahoma"/>
                <a:cs typeface="Tahoma"/>
              </a:rPr>
              <a:t>повышенной</a:t>
            </a:r>
            <a:r>
              <a:rPr sz="1200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степенью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риска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746504" y="3750564"/>
            <a:ext cx="2077720" cy="425450"/>
            <a:chOff x="1746504" y="3750564"/>
            <a:chExt cx="2077720" cy="425450"/>
          </a:xfrm>
        </p:grpSpPr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46504" y="3750564"/>
              <a:ext cx="2077212" cy="3992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04288" y="3770376"/>
              <a:ext cx="960119" cy="40538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3748" y="3777996"/>
              <a:ext cx="1982724" cy="30480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793748" y="3777996"/>
              <a:ext cx="1983105" cy="304800"/>
            </a:xfrm>
            <a:custGeom>
              <a:avLst/>
              <a:gdLst/>
              <a:ahLst/>
              <a:cxnLst/>
              <a:rect l="l" t="t" r="r" b="b"/>
              <a:pathLst>
                <a:path w="1983104" h="304800">
                  <a:moveTo>
                    <a:pt x="0" y="50799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931924" y="0"/>
                  </a:lnTo>
                  <a:lnTo>
                    <a:pt x="1951702" y="3990"/>
                  </a:lnTo>
                  <a:lnTo>
                    <a:pt x="1967849" y="14874"/>
                  </a:lnTo>
                  <a:lnTo>
                    <a:pt x="1978733" y="31021"/>
                  </a:lnTo>
                  <a:lnTo>
                    <a:pt x="1982724" y="50799"/>
                  </a:lnTo>
                  <a:lnTo>
                    <a:pt x="1982724" y="253999"/>
                  </a:lnTo>
                  <a:lnTo>
                    <a:pt x="1978733" y="273778"/>
                  </a:lnTo>
                  <a:lnTo>
                    <a:pt x="1967849" y="289925"/>
                  </a:lnTo>
                  <a:lnTo>
                    <a:pt x="1951702" y="300809"/>
                  </a:lnTo>
                  <a:lnTo>
                    <a:pt x="1931924" y="304799"/>
                  </a:lnTo>
                  <a:lnTo>
                    <a:pt x="50800" y="304799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3999"/>
                  </a:lnTo>
                  <a:lnTo>
                    <a:pt x="0" y="50799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800315" y="3825620"/>
            <a:ext cx="1969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754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ahoma"/>
                <a:cs typeface="Tahoma"/>
              </a:rPr>
              <a:t>Класс</a:t>
            </a:r>
            <a:r>
              <a:rPr sz="1200" b="1" spc="-35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2а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369308" y="3742944"/>
            <a:ext cx="5742940" cy="433070"/>
            <a:chOff x="4369308" y="3742944"/>
            <a:chExt cx="5742940" cy="433070"/>
          </a:xfrm>
        </p:grpSpPr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69308" y="3742944"/>
              <a:ext cx="5742432" cy="41452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46192" y="3770376"/>
              <a:ext cx="3787140" cy="40538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16552" y="3770376"/>
              <a:ext cx="5647944" cy="32004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416552" y="3770376"/>
              <a:ext cx="5648325" cy="320040"/>
            </a:xfrm>
            <a:custGeom>
              <a:avLst/>
              <a:gdLst/>
              <a:ahLst/>
              <a:cxnLst/>
              <a:rect l="l" t="t" r="r" b="b"/>
              <a:pathLst>
                <a:path w="5648325" h="320039">
                  <a:moveTo>
                    <a:pt x="0" y="53340"/>
                  </a:moveTo>
                  <a:lnTo>
                    <a:pt x="4190" y="32575"/>
                  </a:lnTo>
                  <a:lnTo>
                    <a:pt x="15620" y="15620"/>
                  </a:lnTo>
                  <a:lnTo>
                    <a:pt x="32575" y="4190"/>
                  </a:lnTo>
                  <a:lnTo>
                    <a:pt x="53339" y="0"/>
                  </a:lnTo>
                  <a:lnTo>
                    <a:pt x="5594604" y="0"/>
                  </a:lnTo>
                  <a:lnTo>
                    <a:pt x="5615368" y="4191"/>
                  </a:lnTo>
                  <a:lnTo>
                    <a:pt x="5632323" y="15621"/>
                  </a:lnTo>
                  <a:lnTo>
                    <a:pt x="5643753" y="32575"/>
                  </a:lnTo>
                  <a:lnTo>
                    <a:pt x="5647944" y="53340"/>
                  </a:lnTo>
                  <a:lnTo>
                    <a:pt x="5647944" y="266700"/>
                  </a:lnTo>
                  <a:lnTo>
                    <a:pt x="5643753" y="287464"/>
                  </a:lnTo>
                  <a:lnTo>
                    <a:pt x="5632323" y="304419"/>
                  </a:lnTo>
                  <a:lnTo>
                    <a:pt x="5615368" y="315849"/>
                  </a:lnTo>
                  <a:lnTo>
                    <a:pt x="5594604" y="320040"/>
                  </a:lnTo>
                  <a:lnTo>
                    <a:pt x="53339" y="320040"/>
                  </a:lnTo>
                  <a:lnTo>
                    <a:pt x="32575" y="315849"/>
                  </a:lnTo>
                  <a:lnTo>
                    <a:pt x="15621" y="304419"/>
                  </a:lnTo>
                  <a:lnTo>
                    <a:pt x="4191" y="287464"/>
                  </a:lnTo>
                  <a:lnTo>
                    <a:pt x="0" y="266700"/>
                  </a:lnTo>
                  <a:lnTo>
                    <a:pt x="0" y="5334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423219" y="3825620"/>
            <a:ext cx="5634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медицинские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изделия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со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0000"/>
                </a:solidFill>
                <a:latin typeface="Tahoma"/>
                <a:cs typeface="Tahoma"/>
              </a:rPr>
              <a:t>средней</a:t>
            </a:r>
            <a:r>
              <a:rPr sz="1200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степенью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риска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746504" y="4139184"/>
            <a:ext cx="2077720" cy="419100"/>
            <a:chOff x="1746504" y="4139184"/>
            <a:chExt cx="2077720" cy="419100"/>
          </a:xfrm>
        </p:grpSpPr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46504" y="4139184"/>
              <a:ext cx="2077212" cy="3855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50008" y="4152900"/>
              <a:ext cx="868680" cy="40538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93748" y="4166616"/>
              <a:ext cx="1982724" cy="29108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793748" y="4166616"/>
              <a:ext cx="1983105" cy="291465"/>
            </a:xfrm>
            <a:custGeom>
              <a:avLst/>
              <a:gdLst/>
              <a:ahLst/>
              <a:cxnLst/>
              <a:rect l="l" t="t" r="r" b="b"/>
              <a:pathLst>
                <a:path w="1983104" h="291464">
                  <a:moveTo>
                    <a:pt x="0" y="48513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1934210" y="0"/>
                  </a:lnTo>
                  <a:lnTo>
                    <a:pt x="1953095" y="3811"/>
                  </a:lnTo>
                  <a:lnTo>
                    <a:pt x="1968515" y="14208"/>
                  </a:lnTo>
                  <a:lnTo>
                    <a:pt x="1978912" y="29628"/>
                  </a:lnTo>
                  <a:lnTo>
                    <a:pt x="1982724" y="48513"/>
                  </a:lnTo>
                  <a:lnTo>
                    <a:pt x="1982724" y="242569"/>
                  </a:lnTo>
                  <a:lnTo>
                    <a:pt x="1978912" y="261455"/>
                  </a:lnTo>
                  <a:lnTo>
                    <a:pt x="1968515" y="276875"/>
                  </a:lnTo>
                  <a:lnTo>
                    <a:pt x="1953095" y="287272"/>
                  </a:lnTo>
                  <a:lnTo>
                    <a:pt x="1934210" y="291083"/>
                  </a:lnTo>
                  <a:lnTo>
                    <a:pt x="48513" y="291083"/>
                  </a:lnTo>
                  <a:lnTo>
                    <a:pt x="29628" y="287272"/>
                  </a:lnTo>
                  <a:lnTo>
                    <a:pt x="14208" y="276875"/>
                  </a:lnTo>
                  <a:lnTo>
                    <a:pt x="3811" y="261455"/>
                  </a:lnTo>
                  <a:lnTo>
                    <a:pt x="0" y="242569"/>
                  </a:lnTo>
                  <a:lnTo>
                    <a:pt x="0" y="48513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800225" y="4207509"/>
            <a:ext cx="1969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ahoma"/>
                <a:cs typeface="Tahoma"/>
              </a:rPr>
              <a:t>Класс</a:t>
            </a:r>
            <a:r>
              <a:rPr sz="1200" b="1" spc="-35" dirty="0">
                <a:latin typeface="Tahoma"/>
                <a:cs typeface="Tahoma"/>
              </a:rPr>
              <a:t> </a:t>
            </a:r>
            <a:r>
              <a:rPr sz="1200" b="1" spc="-50" dirty="0"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369308" y="4137659"/>
            <a:ext cx="5742940" cy="421005"/>
            <a:chOff x="4369308" y="4137659"/>
            <a:chExt cx="5742940" cy="421005"/>
          </a:xfrm>
        </p:grpSpPr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69308" y="4137659"/>
              <a:ext cx="5742432" cy="38861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30012" y="4152899"/>
              <a:ext cx="3617976" cy="40538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16552" y="4165091"/>
              <a:ext cx="5647944" cy="29413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416552" y="4165091"/>
              <a:ext cx="5648325" cy="294640"/>
            </a:xfrm>
            <a:custGeom>
              <a:avLst/>
              <a:gdLst/>
              <a:ahLst/>
              <a:cxnLst/>
              <a:rect l="l" t="t" r="r" b="b"/>
              <a:pathLst>
                <a:path w="5648325" h="294639">
                  <a:moveTo>
                    <a:pt x="0" y="49021"/>
                  </a:moveTo>
                  <a:lnTo>
                    <a:pt x="3855" y="29950"/>
                  </a:lnTo>
                  <a:lnTo>
                    <a:pt x="14366" y="14366"/>
                  </a:lnTo>
                  <a:lnTo>
                    <a:pt x="29950" y="3855"/>
                  </a:lnTo>
                  <a:lnTo>
                    <a:pt x="49022" y="0"/>
                  </a:lnTo>
                  <a:lnTo>
                    <a:pt x="5598922" y="0"/>
                  </a:lnTo>
                  <a:lnTo>
                    <a:pt x="5617993" y="3855"/>
                  </a:lnTo>
                  <a:lnTo>
                    <a:pt x="5633577" y="14366"/>
                  </a:lnTo>
                  <a:lnTo>
                    <a:pt x="5644088" y="29950"/>
                  </a:lnTo>
                  <a:lnTo>
                    <a:pt x="5647944" y="49021"/>
                  </a:lnTo>
                  <a:lnTo>
                    <a:pt x="5647944" y="245109"/>
                  </a:lnTo>
                  <a:lnTo>
                    <a:pt x="5644088" y="264181"/>
                  </a:lnTo>
                  <a:lnTo>
                    <a:pt x="5633577" y="279765"/>
                  </a:lnTo>
                  <a:lnTo>
                    <a:pt x="5617993" y="290276"/>
                  </a:lnTo>
                  <a:lnTo>
                    <a:pt x="5598922" y="294131"/>
                  </a:lnTo>
                  <a:lnTo>
                    <a:pt x="49022" y="294131"/>
                  </a:lnTo>
                  <a:lnTo>
                    <a:pt x="29950" y="290276"/>
                  </a:lnTo>
                  <a:lnTo>
                    <a:pt x="14366" y="279765"/>
                  </a:lnTo>
                  <a:lnTo>
                    <a:pt x="3855" y="264181"/>
                  </a:lnTo>
                  <a:lnTo>
                    <a:pt x="0" y="245109"/>
                  </a:lnTo>
                  <a:lnTo>
                    <a:pt x="0" y="49021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423051" y="4206951"/>
            <a:ext cx="56349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медицинские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изделия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с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0000"/>
                </a:solidFill>
                <a:latin typeface="Tahoma"/>
                <a:cs typeface="Tahoma"/>
              </a:rPr>
              <a:t>низкой</a:t>
            </a:r>
            <a:r>
              <a:rPr sz="1200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степенью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риска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60" name="object 6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65632" y="4541520"/>
            <a:ext cx="2034539" cy="1432559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1029106" y="4671440"/>
            <a:ext cx="13601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Коронарный стент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29106" y="5402681"/>
            <a:ext cx="830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Класс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63" name="object 6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380232" y="4532376"/>
            <a:ext cx="2145791" cy="1450848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3486150" y="4612894"/>
            <a:ext cx="1246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Rо-аппарат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547109" y="5588609"/>
            <a:ext cx="956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Класс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2б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66" name="object 6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031991" y="4541520"/>
            <a:ext cx="2145791" cy="1450847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6084570" y="4575428"/>
            <a:ext cx="1885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Раствор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линз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084570" y="5673038"/>
            <a:ext cx="951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Класс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 2а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69" name="object 6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682228" y="4494276"/>
            <a:ext cx="2078735" cy="1447800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8841740" y="4466590"/>
            <a:ext cx="12649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Маска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медицинская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841740" y="5626709"/>
            <a:ext cx="8299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Класс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61544" y="6092952"/>
            <a:ext cx="11742420" cy="411480"/>
            <a:chOff x="161544" y="6092952"/>
            <a:chExt cx="11742420" cy="411480"/>
          </a:xfrm>
        </p:grpSpPr>
        <p:pic>
          <p:nvPicPr>
            <p:cNvPr id="73" name="object 7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1544" y="6092952"/>
              <a:ext cx="11742420" cy="41147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1356" y="6096000"/>
              <a:ext cx="10270236" cy="40538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8788" y="6120384"/>
              <a:ext cx="11647932" cy="316992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208788" y="6120384"/>
              <a:ext cx="11648440" cy="317500"/>
            </a:xfrm>
            <a:custGeom>
              <a:avLst/>
              <a:gdLst/>
              <a:ahLst/>
              <a:cxnLst/>
              <a:rect l="l" t="t" r="r" b="b"/>
              <a:pathLst>
                <a:path w="11648440" h="317500">
                  <a:moveTo>
                    <a:pt x="0" y="52831"/>
                  </a:moveTo>
                  <a:lnTo>
                    <a:pt x="4150" y="32264"/>
                  </a:lnTo>
                  <a:lnTo>
                    <a:pt x="15471" y="15471"/>
                  </a:lnTo>
                  <a:lnTo>
                    <a:pt x="32264" y="4150"/>
                  </a:lnTo>
                  <a:lnTo>
                    <a:pt x="52832" y="0"/>
                  </a:lnTo>
                  <a:lnTo>
                    <a:pt x="11595100" y="0"/>
                  </a:lnTo>
                  <a:lnTo>
                    <a:pt x="11615677" y="4150"/>
                  </a:lnTo>
                  <a:lnTo>
                    <a:pt x="11632469" y="15471"/>
                  </a:lnTo>
                  <a:lnTo>
                    <a:pt x="11643784" y="32264"/>
                  </a:lnTo>
                  <a:lnTo>
                    <a:pt x="11647932" y="52831"/>
                  </a:lnTo>
                  <a:lnTo>
                    <a:pt x="11647932" y="264159"/>
                  </a:lnTo>
                  <a:lnTo>
                    <a:pt x="11643784" y="284727"/>
                  </a:lnTo>
                  <a:lnTo>
                    <a:pt x="11632469" y="301520"/>
                  </a:lnTo>
                  <a:lnTo>
                    <a:pt x="11615677" y="312841"/>
                  </a:lnTo>
                  <a:lnTo>
                    <a:pt x="11595100" y="316991"/>
                  </a:lnTo>
                  <a:lnTo>
                    <a:pt x="52832" y="316991"/>
                  </a:lnTo>
                  <a:lnTo>
                    <a:pt x="32264" y="312841"/>
                  </a:lnTo>
                  <a:lnTo>
                    <a:pt x="15471" y="301520"/>
                  </a:lnTo>
                  <a:lnTo>
                    <a:pt x="4150" y="284727"/>
                  </a:lnTo>
                  <a:lnTo>
                    <a:pt x="0" y="264159"/>
                  </a:lnTo>
                  <a:lnTo>
                    <a:pt x="0" y="52831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15435" y="6151270"/>
            <a:ext cx="11635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В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соответствии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с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Приказом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Минздрава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России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от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06.06.2012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№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4н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«Об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утверждении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номенклатурной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классификации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медицинских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изделий»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1909" y="582930"/>
            <a:ext cx="3736340" cy="0"/>
          </a:xfrm>
          <a:custGeom>
            <a:avLst/>
            <a:gdLst/>
            <a:ahLst/>
            <a:cxnLst/>
            <a:rect l="l" t="t" r="r" b="b"/>
            <a:pathLst>
              <a:path w="3736340">
                <a:moveTo>
                  <a:pt x="0" y="0"/>
                </a:moveTo>
                <a:lnTo>
                  <a:pt x="3735959" y="0"/>
                </a:lnTo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23788" y="4785359"/>
            <a:ext cx="5646420" cy="1850389"/>
            <a:chOff x="5923788" y="4785359"/>
            <a:chExt cx="5646420" cy="1850389"/>
          </a:xfrm>
        </p:grpSpPr>
        <p:sp>
          <p:nvSpPr>
            <p:cNvPr id="3" name="object 3"/>
            <p:cNvSpPr/>
            <p:nvPr/>
          </p:nvSpPr>
          <p:spPr>
            <a:xfrm>
              <a:off x="5936742" y="4798313"/>
              <a:ext cx="5621020" cy="1824355"/>
            </a:xfrm>
            <a:custGeom>
              <a:avLst/>
              <a:gdLst/>
              <a:ahLst/>
              <a:cxnLst/>
              <a:rect l="l" t="t" r="r" b="b"/>
              <a:pathLst>
                <a:path w="5621020" h="1824354">
                  <a:moveTo>
                    <a:pt x="5316474" y="0"/>
                  </a:moveTo>
                  <a:lnTo>
                    <a:pt x="304038" y="0"/>
                  </a:lnTo>
                  <a:lnTo>
                    <a:pt x="254726" y="3979"/>
                  </a:lnTo>
                  <a:lnTo>
                    <a:pt x="207946" y="15502"/>
                  </a:lnTo>
                  <a:lnTo>
                    <a:pt x="164324" y="33940"/>
                  </a:lnTo>
                  <a:lnTo>
                    <a:pt x="124486" y="58667"/>
                  </a:lnTo>
                  <a:lnTo>
                    <a:pt x="89058" y="89058"/>
                  </a:lnTo>
                  <a:lnTo>
                    <a:pt x="58667" y="124486"/>
                  </a:lnTo>
                  <a:lnTo>
                    <a:pt x="33940" y="164324"/>
                  </a:lnTo>
                  <a:lnTo>
                    <a:pt x="15502" y="207946"/>
                  </a:lnTo>
                  <a:lnTo>
                    <a:pt x="3979" y="254726"/>
                  </a:lnTo>
                  <a:lnTo>
                    <a:pt x="0" y="304038"/>
                  </a:lnTo>
                  <a:lnTo>
                    <a:pt x="0" y="1520177"/>
                  </a:lnTo>
                  <a:lnTo>
                    <a:pt x="3979" y="1569495"/>
                  </a:lnTo>
                  <a:lnTo>
                    <a:pt x="15502" y="1616279"/>
                  </a:lnTo>
                  <a:lnTo>
                    <a:pt x="33940" y="1659904"/>
                  </a:lnTo>
                  <a:lnTo>
                    <a:pt x="58667" y="1699744"/>
                  </a:lnTo>
                  <a:lnTo>
                    <a:pt x="89058" y="1735172"/>
                  </a:lnTo>
                  <a:lnTo>
                    <a:pt x="124486" y="1765562"/>
                  </a:lnTo>
                  <a:lnTo>
                    <a:pt x="164324" y="1790289"/>
                  </a:lnTo>
                  <a:lnTo>
                    <a:pt x="207946" y="1808726"/>
                  </a:lnTo>
                  <a:lnTo>
                    <a:pt x="254726" y="1820248"/>
                  </a:lnTo>
                  <a:lnTo>
                    <a:pt x="304038" y="1824228"/>
                  </a:lnTo>
                  <a:lnTo>
                    <a:pt x="5316474" y="1824228"/>
                  </a:lnTo>
                  <a:lnTo>
                    <a:pt x="5365785" y="1820248"/>
                  </a:lnTo>
                  <a:lnTo>
                    <a:pt x="5412565" y="1808726"/>
                  </a:lnTo>
                  <a:lnTo>
                    <a:pt x="5456187" y="1790289"/>
                  </a:lnTo>
                  <a:lnTo>
                    <a:pt x="5496025" y="1765562"/>
                  </a:lnTo>
                  <a:lnTo>
                    <a:pt x="5531453" y="1735172"/>
                  </a:lnTo>
                  <a:lnTo>
                    <a:pt x="5561844" y="1699744"/>
                  </a:lnTo>
                  <a:lnTo>
                    <a:pt x="5586571" y="1659904"/>
                  </a:lnTo>
                  <a:lnTo>
                    <a:pt x="5605009" y="1616279"/>
                  </a:lnTo>
                  <a:lnTo>
                    <a:pt x="5616532" y="1569495"/>
                  </a:lnTo>
                  <a:lnTo>
                    <a:pt x="5620512" y="1520177"/>
                  </a:lnTo>
                  <a:lnTo>
                    <a:pt x="5620512" y="304038"/>
                  </a:lnTo>
                  <a:lnTo>
                    <a:pt x="5616532" y="254726"/>
                  </a:lnTo>
                  <a:lnTo>
                    <a:pt x="5605009" y="207946"/>
                  </a:lnTo>
                  <a:lnTo>
                    <a:pt x="5586571" y="164324"/>
                  </a:lnTo>
                  <a:lnTo>
                    <a:pt x="5561844" y="124486"/>
                  </a:lnTo>
                  <a:lnTo>
                    <a:pt x="5531453" y="89058"/>
                  </a:lnTo>
                  <a:lnTo>
                    <a:pt x="5496025" y="58667"/>
                  </a:lnTo>
                  <a:lnTo>
                    <a:pt x="5456187" y="33940"/>
                  </a:lnTo>
                  <a:lnTo>
                    <a:pt x="5412565" y="15502"/>
                  </a:lnTo>
                  <a:lnTo>
                    <a:pt x="5365785" y="3979"/>
                  </a:lnTo>
                  <a:lnTo>
                    <a:pt x="531647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36742" y="4798313"/>
              <a:ext cx="5621020" cy="1824355"/>
            </a:xfrm>
            <a:custGeom>
              <a:avLst/>
              <a:gdLst/>
              <a:ahLst/>
              <a:cxnLst/>
              <a:rect l="l" t="t" r="r" b="b"/>
              <a:pathLst>
                <a:path w="5621020" h="1824354">
                  <a:moveTo>
                    <a:pt x="0" y="304038"/>
                  </a:moveTo>
                  <a:lnTo>
                    <a:pt x="3979" y="254726"/>
                  </a:lnTo>
                  <a:lnTo>
                    <a:pt x="15502" y="207946"/>
                  </a:lnTo>
                  <a:lnTo>
                    <a:pt x="33940" y="164324"/>
                  </a:lnTo>
                  <a:lnTo>
                    <a:pt x="58667" y="124486"/>
                  </a:lnTo>
                  <a:lnTo>
                    <a:pt x="89058" y="89058"/>
                  </a:lnTo>
                  <a:lnTo>
                    <a:pt x="124486" y="58667"/>
                  </a:lnTo>
                  <a:lnTo>
                    <a:pt x="164324" y="33940"/>
                  </a:lnTo>
                  <a:lnTo>
                    <a:pt x="207946" y="15502"/>
                  </a:lnTo>
                  <a:lnTo>
                    <a:pt x="254726" y="3979"/>
                  </a:lnTo>
                  <a:lnTo>
                    <a:pt x="304038" y="0"/>
                  </a:lnTo>
                  <a:lnTo>
                    <a:pt x="5316474" y="0"/>
                  </a:lnTo>
                  <a:lnTo>
                    <a:pt x="5365785" y="3979"/>
                  </a:lnTo>
                  <a:lnTo>
                    <a:pt x="5412565" y="15502"/>
                  </a:lnTo>
                  <a:lnTo>
                    <a:pt x="5456187" y="33940"/>
                  </a:lnTo>
                  <a:lnTo>
                    <a:pt x="5496025" y="58667"/>
                  </a:lnTo>
                  <a:lnTo>
                    <a:pt x="5531453" y="89058"/>
                  </a:lnTo>
                  <a:lnTo>
                    <a:pt x="5561844" y="124486"/>
                  </a:lnTo>
                  <a:lnTo>
                    <a:pt x="5586571" y="164324"/>
                  </a:lnTo>
                  <a:lnTo>
                    <a:pt x="5605009" y="207946"/>
                  </a:lnTo>
                  <a:lnTo>
                    <a:pt x="5616532" y="254726"/>
                  </a:lnTo>
                  <a:lnTo>
                    <a:pt x="5620512" y="304038"/>
                  </a:lnTo>
                  <a:lnTo>
                    <a:pt x="5620512" y="1520177"/>
                  </a:lnTo>
                  <a:lnTo>
                    <a:pt x="5616532" y="1569495"/>
                  </a:lnTo>
                  <a:lnTo>
                    <a:pt x="5605009" y="1616279"/>
                  </a:lnTo>
                  <a:lnTo>
                    <a:pt x="5586571" y="1659904"/>
                  </a:lnTo>
                  <a:lnTo>
                    <a:pt x="5561844" y="1699744"/>
                  </a:lnTo>
                  <a:lnTo>
                    <a:pt x="5531453" y="1735172"/>
                  </a:lnTo>
                  <a:lnTo>
                    <a:pt x="5496025" y="1765562"/>
                  </a:lnTo>
                  <a:lnTo>
                    <a:pt x="5456187" y="1790289"/>
                  </a:lnTo>
                  <a:lnTo>
                    <a:pt x="5412565" y="1808726"/>
                  </a:lnTo>
                  <a:lnTo>
                    <a:pt x="5365785" y="1820248"/>
                  </a:lnTo>
                  <a:lnTo>
                    <a:pt x="5316474" y="1824228"/>
                  </a:lnTo>
                  <a:lnTo>
                    <a:pt x="304038" y="1824228"/>
                  </a:lnTo>
                  <a:lnTo>
                    <a:pt x="254726" y="1820248"/>
                  </a:lnTo>
                  <a:lnTo>
                    <a:pt x="207946" y="1808726"/>
                  </a:lnTo>
                  <a:lnTo>
                    <a:pt x="164324" y="1790289"/>
                  </a:lnTo>
                  <a:lnTo>
                    <a:pt x="124486" y="1765562"/>
                  </a:lnTo>
                  <a:lnTo>
                    <a:pt x="89058" y="1735172"/>
                  </a:lnTo>
                  <a:lnTo>
                    <a:pt x="58667" y="1699744"/>
                  </a:lnTo>
                  <a:lnTo>
                    <a:pt x="33940" y="1659904"/>
                  </a:lnTo>
                  <a:lnTo>
                    <a:pt x="15502" y="1616279"/>
                  </a:lnTo>
                  <a:lnTo>
                    <a:pt x="3979" y="1569495"/>
                  </a:lnTo>
                  <a:lnTo>
                    <a:pt x="0" y="1520177"/>
                  </a:lnTo>
                  <a:lnTo>
                    <a:pt x="0" y="304038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923788" y="2857500"/>
            <a:ext cx="5646420" cy="1850389"/>
            <a:chOff x="5923788" y="2857500"/>
            <a:chExt cx="5646420" cy="1850389"/>
          </a:xfrm>
        </p:grpSpPr>
        <p:sp>
          <p:nvSpPr>
            <p:cNvPr id="6" name="object 6"/>
            <p:cNvSpPr/>
            <p:nvPr/>
          </p:nvSpPr>
          <p:spPr>
            <a:xfrm>
              <a:off x="5936742" y="2870453"/>
              <a:ext cx="5621020" cy="1824355"/>
            </a:xfrm>
            <a:custGeom>
              <a:avLst/>
              <a:gdLst/>
              <a:ahLst/>
              <a:cxnLst/>
              <a:rect l="l" t="t" r="r" b="b"/>
              <a:pathLst>
                <a:path w="5621020" h="1824354">
                  <a:moveTo>
                    <a:pt x="5316474" y="0"/>
                  </a:moveTo>
                  <a:lnTo>
                    <a:pt x="304038" y="0"/>
                  </a:lnTo>
                  <a:lnTo>
                    <a:pt x="254726" y="3979"/>
                  </a:lnTo>
                  <a:lnTo>
                    <a:pt x="207946" y="15502"/>
                  </a:lnTo>
                  <a:lnTo>
                    <a:pt x="164324" y="33940"/>
                  </a:lnTo>
                  <a:lnTo>
                    <a:pt x="124486" y="58667"/>
                  </a:lnTo>
                  <a:lnTo>
                    <a:pt x="89058" y="89058"/>
                  </a:lnTo>
                  <a:lnTo>
                    <a:pt x="58667" y="124486"/>
                  </a:lnTo>
                  <a:lnTo>
                    <a:pt x="33940" y="164324"/>
                  </a:lnTo>
                  <a:lnTo>
                    <a:pt x="15502" y="207946"/>
                  </a:lnTo>
                  <a:lnTo>
                    <a:pt x="3979" y="254726"/>
                  </a:lnTo>
                  <a:lnTo>
                    <a:pt x="0" y="304038"/>
                  </a:lnTo>
                  <a:lnTo>
                    <a:pt x="0" y="1520190"/>
                  </a:lnTo>
                  <a:lnTo>
                    <a:pt x="3979" y="1569501"/>
                  </a:lnTo>
                  <a:lnTo>
                    <a:pt x="15502" y="1616281"/>
                  </a:lnTo>
                  <a:lnTo>
                    <a:pt x="33940" y="1659903"/>
                  </a:lnTo>
                  <a:lnTo>
                    <a:pt x="58667" y="1699741"/>
                  </a:lnTo>
                  <a:lnTo>
                    <a:pt x="89058" y="1735169"/>
                  </a:lnTo>
                  <a:lnTo>
                    <a:pt x="124486" y="1765560"/>
                  </a:lnTo>
                  <a:lnTo>
                    <a:pt x="164324" y="1790287"/>
                  </a:lnTo>
                  <a:lnTo>
                    <a:pt x="207946" y="1808725"/>
                  </a:lnTo>
                  <a:lnTo>
                    <a:pt x="254726" y="1820248"/>
                  </a:lnTo>
                  <a:lnTo>
                    <a:pt x="304038" y="1824228"/>
                  </a:lnTo>
                  <a:lnTo>
                    <a:pt x="5316474" y="1824228"/>
                  </a:lnTo>
                  <a:lnTo>
                    <a:pt x="5365785" y="1820248"/>
                  </a:lnTo>
                  <a:lnTo>
                    <a:pt x="5412565" y="1808725"/>
                  </a:lnTo>
                  <a:lnTo>
                    <a:pt x="5456187" y="1790287"/>
                  </a:lnTo>
                  <a:lnTo>
                    <a:pt x="5496025" y="1765560"/>
                  </a:lnTo>
                  <a:lnTo>
                    <a:pt x="5531453" y="1735169"/>
                  </a:lnTo>
                  <a:lnTo>
                    <a:pt x="5561844" y="1699741"/>
                  </a:lnTo>
                  <a:lnTo>
                    <a:pt x="5586571" y="1659903"/>
                  </a:lnTo>
                  <a:lnTo>
                    <a:pt x="5605009" y="1616281"/>
                  </a:lnTo>
                  <a:lnTo>
                    <a:pt x="5616532" y="1569501"/>
                  </a:lnTo>
                  <a:lnTo>
                    <a:pt x="5620512" y="1520190"/>
                  </a:lnTo>
                  <a:lnTo>
                    <a:pt x="5620512" y="304038"/>
                  </a:lnTo>
                  <a:lnTo>
                    <a:pt x="5616532" y="254726"/>
                  </a:lnTo>
                  <a:lnTo>
                    <a:pt x="5605009" y="207946"/>
                  </a:lnTo>
                  <a:lnTo>
                    <a:pt x="5586571" y="164324"/>
                  </a:lnTo>
                  <a:lnTo>
                    <a:pt x="5561844" y="124486"/>
                  </a:lnTo>
                  <a:lnTo>
                    <a:pt x="5531453" y="89058"/>
                  </a:lnTo>
                  <a:lnTo>
                    <a:pt x="5496025" y="58667"/>
                  </a:lnTo>
                  <a:lnTo>
                    <a:pt x="5456187" y="33940"/>
                  </a:lnTo>
                  <a:lnTo>
                    <a:pt x="5412565" y="15502"/>
                  </a:lnTo>
                  <a:lnTo>
                    <a:pt x="5365785" y="3979"/>
                  </a:lnTo>
                  <a:lnTo>
                    <a:pt x="5316474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36742" y="2870453"/>
              <a:ext cx="5621020" cy="1824355"/>
            </a:xfrm>
            <a:custGeom>
              <a:avLst/>
              <a:gdLst/>
              <a:ahLst/>
              <a:cxnLst/>
              <a:rect l="l" t="t" r="r" b="b"/>
              <a:pathLst>
                <a:path w="5621020" h="1824354">
                  <a:moveTo>
                    <a:pt x="0" y="304038"/>
                  </a:moveTo>
                  <a:lnTo>
                    <a:pt x="3979" y="254726"/>
                  </a:lnTo>
                  <a:lnTo>
                    <a:pt x="15502" y="207946"/>
                  </a:lnTo>
                  <a:lnTo>
                    <a:pt x="33940" y="164324"/>
                  </a:lnTo>
                  <a:lnTo>
                    <a:pt x="58667" y="124486"/>
                  </a:lnTo>
                  <a:lnTo>
                    <a:pt x="89058" y="89058"/>
                  </a:lnTo>
                  <a:lnTo>
                    <a:pt x="124486" y="58667"/>
                  </a:lnTo>
                  <a:lnTo>
                    <a:pt x="164324" y="33940"/>
                  </a:lnTo>
                  <a:lnTo>
                    <a:pt x="207946" y="15502"/>
                  </a:lnTo>
                  <a:lnTo>
                    <a:pt x="254726" y="3979"/>
                  </a:lnTo>
                  <a:lnTo>
                    <a:pt x="304038" y="0"/>
                  </a:lnTo>
                  <a:lnTo>
                    <a:pt x="5316474" y="0"/>
                  </a:lnTo>
                  <a:lnTo>
                    <a:pt x="5365785" y="3979"/>
                  </a:lnTo>
                  <a:lnTo>
                    <a:pt x="5412565" y="15502"/>
                  </a:lnTo>
                  <a:lnTo>
                    <a:pt x="5456187" y="33940"/>
                  </a:lnTo>
                  <a:lnTo>
                    <a:pt x="5496025" y="58667"/>
                  </a:lnTo>
                  <a:lnTo>
                    <a:pt x="5531453" y="89058"/>
                  </a:lnTo>
                  <a:lnTo>
                    <a:pt x="5561844" y="124486"/>
                  </a:lnTo>
                  <a:lnTo>
                    <a:pt x="5586571" y="164324"/>
                  </a:lnTo>
                  <a:lnTo>
                    <a:pt x="5605009" y="207946"/>
                  </a:lnTo>
                  <a:lnTo>
                    <a:pt x="5616532" y="254726"/>
                  </a:lnTo>
                  <a:lnTo>
                    <a:pt x="5620512" y="304038"/>
                  </a:lnTo>
                  <a:lnTo>
                    <a:pt x="5620512" y="1520190"/>
                  </a:lnTo>
                  <a:lnTo>
                    <a:pt x="5616532" y="1569501"/>
                  </a:lnTo>
                  <a:lnTo>
                    <a:pt x="5605009" y="1616281"/>
                  </a:lnTo>
                  <a:lnTo>
                    <a:pt x="5586571" y="1659903"/>
                  </a:lnTo>
                  <a:lnTo>
                    <a:pt x="5561844" y="1699741"/>
                  </a:lnTo>
                  <a:lnTo>
                    <a:pt x="5531453" y="1735169"/>
                  </a:lnTo>
                  <a:lnTo>
                    <a:pt x="5496025" y="1765560"/>
                  </a:lnTo>
                  <a:lnTo>
                    <a:pt x="5456187" y="1790287"/>
                  </a:lnTo>
                  <a:lnTo>
                    <a:pt x="5412565" y="1808725"/>
                  </a:lnTo>
                  <a:lnTo>
                    <a:pt x="5365785" y="1820248"/>
                  </a:lnTo>
                  <a:lnTo>
                    <a:pt x="5316474" y="1824228"/>
                  </a:lnTo>
                  <a:lnTo>
                    <a:pt x="304038" y="1824228"/>
                  </a:lnTo>
                  <a:lnTo>
                    <a:pt x="254726" y="1820248"/>
                  </a:lnTo>
                  <a:lnTo>
                    <a:pt x="207946" y="1808725"/>
                  </a:lnTo>
                  <a:lnTo>
                    <a:pt x="164324" y="1790287"/>
                  </a:lnTo>
                  <a:lnTo>
                    <a:pt x="124486" y="1765560"/>
                  </a:lnTo>
                  <a:lnTo>
                    <a:pt x="89058" y="1735169"/>
                  </a:lnTo>
                  <a:lnTo>
                    <a:pt x="58667" y="1699741"/>
                  </a:lnTo>
                  <a:lnTo>
                    <a:pt x="33940" y="1659903"/>
                  </a:lnTo>
                  <a:lnTo>
                    <a:pt x="15502" y="1616281"/>
                  </a:lnTo>
                  <a:lnTo>
                    <a:pt x="3979" y="1569501"/>
                  </a:lnTo>
                  <a:lnTo>
                    <a:pt x="0" y="1520190"/>
                  </a:lnTo>
                  <a:lnTo>
                    <a:pt x="0" y="30403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923788" y="373379"/>
            <a:ext cx="5613400" cy="2372995"/>
            <a:chOff x="5923788" y="373379"/>
            <a:chExt cx="5613400" cy="2372995"/>
          </a:xfrm>
        </p:grpSpPr>
        <p:sp>
          <p:nvSpPr>
            <p:cNvPr id="9" name="object 9"/>
            <p:cNvSpPr/>
            <p:nvPr/>
          </p:nvSpPr>
          <p:spPr>
            <a:xfrm>
              <a:off x="5936742" y="386333"/>
              <a:ext cx="5587365" cy="2346960"/>
            </a:xfrm>
            <a:custGeom>
              <a:avLst/>
              <a:gdLst/>
              <a:ahLst/>
              <a:cxnLst/>
              <a:rect l="l" t="t" r="r" b="b"/>
              <a:pathLst>
                <a:path w="5587365" h="2346960">
                  <a:moveTo>
                    <a:pt x="5195824" y="0"/>
                  </a:moveTo>
                  <a:lnTo>
                    <a:pt x="391160" y="0"/>
                  </a:lnTo>
                  <a:lnTo>
                    <a:pt x="342094" y="3047"/>
                  </a:lnTo>
                  <a:lnTo>
                    <a:pt x="294847" y="11946"/>
                  </a:lnTo>
                  <a:lnTo>
                    <a:pt x="249785" y="26330"/>
                  </a:lnTo>
                  <a:lnTo>
                    <a:pt x="207275" y="45831"/>
                  </a:lnTo>
                  <a:lnTo>
                    <a:pt x="167683" y="70084"/>
                  </a:lnTo>
                  <a:lnTo>
                    <a:pt x="131376" y="98721"/>
                  </a:lnTo>
                  <a:lnTo>
                    <a:pt x="98721" y="131376"/>
                  </a:lnTo>
                  <a:lnTo>
                    <a:pt x="70084" y="167683"/>
                  </a:lnTo>
                  <a:lnTo>
                    <a:pt x="45831" y="207275"/>
                  </a:lnTo>
                  <a:lnTo>
                    <a:pt x="26330" y="249785"/>
                  </a:lnTo>
                  <a:lnTo>
                    <a:pt x="11946" y="294847"/>
                  </a:lnTo>
                  <a:lnTo>
                    <a:pt x="3047" y="342094"/>
                  </a:lnTo>
                  <a:lnTo>
                    <a:pt x="0" y="391160"/>
                  </a:lnTo>
                  <a:lnTo>
                    <a:pt x="0" y="1955800"/>
                  </a:lnTo>
                  <a:lnTo>
                    <a:pt x="3047" y="2004865"/>
                  </a:lnTo>
                  <a:lnTo>
                    <a:pt x="11946" y="2052112"/>
                  </a:lnTo>
                  <a:lnTo>
                    <a:pt x="26330" y="2097174"/>
                  </a:lnTo>
                  <a:lnTo>
                    <a:pt x="45831" y="2139684"/>
                  </a:lnTo>
                  <a:lnTo>
                    <a:pt x="70084" y="2179276"/>
                  </a:lnTo>
                  <a:lnTo>
                    <a:pt x="98721" y="2215583"/>
                  </a:lnTo>
                  <a:lnTo>
                    <a:pt x="131376" y="2248238"/>
                  </a:lnTo>
                  <a:lnTo>
                    <a:pt x="167683" y="2276875"/>
                  </a:lnTo>
                  <a:lnTo>
                    <a:pt x="207275" y="2301128"/>
                  </a:lnTo>
                  <a:lnTo>
                    <a:pt x="249785" y="2320629"/>
                  </a:lnTo>
                  <a:lnTo>
                    <a:pt x="294847" y="2335013"/>
                  </a:lnTo>
                  <a:lnTo>
                    <a:pt x="342094" y="2343912"/>
                  </a:lnTo>
                  <a:lnTo>
                    <a:pt x="391160" y="2346960"/>
                  </a:lnTo>
                  <a:lnTo>
                    <a:pt x="5195824" y="2346960"/>
                  </a:lnTo>
                  <a:lnTo>
                    <a:pt x="5244889" y="2343912"/>
                  </a:lnTo>
                  <a:lnTo>
                    <a:pt x="5292136" y="2335013"/>
                  </a:lnTo>
                  <a:lnTo>
                    <a:pt x="5337198" y="2320629"/>
                  </a:lnTo>
                  <a:lnTo>
                    <a:pt x="5379708" y="2301128"/>
                  </a:lnTo>
                  <a:lnTo>
                    <a:pt x="5419300" y="2276875"/>
                  </a:lnTo>
                  <a:lnTo>
                    <a:pt x="5455607" y="2248238"/>
                  </a:lnTo>
                  <a:lnTo>
                    <a:pt x="5488262" y="2215583"/>
                  </a:lnTo>
                  <a:lnTo>
                    <a:pt x="5516899" y="2179276"/>
                  </a:lnTo>
                  <a:lnTo>
                    <a:pt x="5541152" y="2139684"/>
                  </a:lnTo>
                  <a:lnTo>
                    <a:pt x="5560653" y="2097174"/>
                  </a:lnTo>
                  <a:lnTo>
                    <a:pt x="5575037" y="2052112"/>
                  </a:lnTo>
                  <a:lnTo>
                    <a:pt x="5583936" y="2004865"/>
                  </a:lnTo>
                  <a:lnTo>
                    <a:pt x="5586984" y="1955800"/>
                  </a:lnTo>
                  <a:lnTo>
                    <a:pt x="5586984" y="391160"/>
                  </a:lnTo>
                  <a:lnTo>
                    <a:pt x="5583936" y="342094"/>
                  </a:lnTo>
                  <a:lnTo>
                    <a:pt x="5575037" y="294847"/>
                  </a:lnTo>
                  <a:lnTo>
                    <a:pt x="5560653" y="249785"/>
                  </a:lnTo>
                  <a:lnTo>
                    <a:pt x="5541152" y="207275"/>
                  </a:lnTo>
                  <a:lnTo>
                    <a:pt x="5516899" y="167683"/>
                  </a:lnTo>
                  <a:lnTo>
                    <a:pt x="5488262" y="131376"/>
                  </a:lnTo>
                  <a:lnTo>
                    <a:pt x="5455607" y="98721"/>
                  </a:lnTo>
                  <a:lnTo>
                    <a:pt x="5419300" y="70084"/>
                  </a:lnTo>
                  <a:lnTo>
                    <a:pt x="5379708" y="45831"/>
                  </a:lnTo>
                  <a:lnTo>
                    <a:pt x="5337198" y="26330"/>
                  </a:lnTo>
                  <a:lnTo>
                    <a:pt x="5292136" y="11946"/>
                  </a:lnTo>
                  <a:lnTo>
                    <a:pt x="5244889" y="3047"/>
                  </a:lnTo>
                  <a:lnTo>
                    <a:pt x="5195824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6742" y="386333"/>
              <a:ext cx="5587365" cy="2346960"/>
            </a:xfrm>
            <a:custGeom>
              <a:avLst/>
              <a:gdLst/>
              <a:ahLst/>
              <a:cxnLst/>
              <a:rect l="l" t="t" r="r" b="b"/>
              <a:pathLst>
                <a:path w="5587365" h="2346960">
                  <a:moveTo>
                    <a:pt x="0" y="391160"/>
                  </a:moveTo>
                  <a:lnTo>
                    <a:pt x="3047" y="342094"/>
                  </a:lnTo>
                  <a:lnTo>
                    <a:pt x="11946" y="294847"/>
                  </a:lnTo>
                  <a:lnTo>
                    <a:pt x="26330" y="249785"/>
                  </a:lnTo>
                  <a:lnTo>
                    <a:pt x="45831" y="207275"/>
                  </a:lnTo>
                  <a:lnTo>
                    <a:pt x="70084" y="167683"/>
                  </a:lnTo>
                  <a:lnTo>
                    <a:pt x="98721" y="131376"/>
                  </a:lnTo>
                  <a:lnTo>
                    <a:pt x="131376" y="98721"/>
                  </a:lnTo>
                  <a:lnTo>
                    <a:pt x="167683" y="70084"/>
                  </a:lnTo>
                  <a:lnTo>
                    <a:pt x="207275" y="45831"/>
                  </a:lnTo>
                  <a:lnTo>
                    <a:pt x="249785" y="26330"/>
                  </a:lnTo>
                  <a:lnTo>
                    <a:pt x="294847" y="11946"/>
                  </a:lnTo>
                  <a:lnTo>
                    <a:pt x="342094" y="3047"/>
                  </a:lnTo>
                  <a:lnTo>
                    <a:pt x="391160" y="0"/>
                  </a:lnTo>
                  <a:lnTo>
                    <a:pt x="5195824" y="0"/>
                  </a:lnTo>
                  <a:lnTo>
                    <a:pt x="5244889" y="3047"/>
                  </a:lnTo>
                  <a:lnTo>
                    <a:pt x="5292136" y="11946"/>
                  </a:lnTo>
                  <a:lnTo>
                    <a:pt x="5337198" y="26330"/>
                  </a:lnTo>
                  <a:lnTo>
                    <a:pt x="5379708" y="45831"/>
                  </a:lnTo>
                  <a:lnTo>
                    <a:pt x="5419300" y="70084"/>
                  </a:lnTo>
                  <a:lnTo>
                    <a:pt x="5455607" y="98721"/>
                  </a:lnTo>
                  <a:lnTo>
                    <a:pt x="5488262" y="131376"/>
                  </a:lnTo>
                  <a:lnTo>
                    <a:pt x="5516899" y="167683"/>
                  </a:lnTo>
                  <a:lnTo>
                    <a:pt x="5541152" y="207275"/>
                  </a:lnTo>
                  <a:lnTo>
                    <a:pt x="5560653" y="249785"/>
                  </a:lnTo>
                  <a:lnTo>
                    <a:pt x="5575037" y="294847"/>
                  </a:lnTo>
                  <a:lnTo>
                    <a:pt x="5583936" y="342094"/>
                  </a:lnTo>
                  <a:lnTo>
                    <a:pt x="5586984" y="391160"/>
                  </a:lnTo>
                  <a:lnTo>
                    <a:pt x="5586984" y="1955800"/>
                  </a:lnTo>
                  <a:lnTo>
                    <a:pt x="5583936" y="2004865"/>
                  </a:lnTo>
                  <a:lnTo>
                    <a:pt x="5575037" y="2052112"/>
                  </a:lnTo>
                  <a:lnTo>
                    <a:pt x="5560653" y="2097174"/>
                  </a:lnTo>
                  <a:lnTo>
                    <a:pt x="5541152" y="2139684"/>
                  </a:lnTo>
                  <a:lnTo>
                    <a:pt x="5516899" y="2179276"/>
                  </a:lnTo>
                  <a:lnTo>
                    <a:pt x="5488262" y="2215583"/>
                  </a:lnTo>
                  <a:lnTo>
                    <a:pt x="5455607" y="2248238"/>
                  </a:lnTo>
                  <a:lnTo>
                    <a:pt x="5419300" y="2276875"/>
                  </a:lnTo>
                  <a:lnTo>
                    <a:pt x="5379708" y="2301128"/>
                  </a:lnTo>
                  <a:lnTo>
                    <a:pt x="5337198" y="2320629"/>
                  </a:lnTo>
                  <a:lnTo>
                    <a:pt x="5292136" y="2335013"/>
                  </a:lnTo>
                  <a:lnTo>
                    <a:pt x="5244889" y="2343912"/>
                  </a:lnTo>
                  <a:lnTo>
                    <a:pt x="5195824" y="2346960"/>
                  </a:lnTo>
                  <a:lnTo>
                    <a:pt x="391160" y="2346960"/>
                  </a:lnTo>
                  <a:lnTo>
                    <a:pt x="342094" y="2343912"/>
                  </a:lnTo>
                  <a:lnTo>
                    <a:pt x="294847" y="2335013"/>
                  </a:lnTo>
                  <a:lnTo>
                    <a:pt x="249785" y="2320629"/>
                  </a:lnTo>
                  <a:lnTo>
                    <a:pt x="207275" y="2301128"/>
                  </a:lnTo>
                  <a:lnTo>
                    <a:pt x="167683" y="2276875"/>
                  </a:lnTo>
                  <a:lnTo>
                    <a:pt x="131376" y="2248238"/>
                  </a:lnTo>
                  <a:lnTo>
                    <a:pt x="98721" y="2215583"/>
                  </a:lnTo>
                  <a:lnTo>
                    <a:pt x="70084" y="2179276"/>
                  </a:lnTo>
                  <a:lnTo>
                    <a:pt x="45831" y="2139684"/>
                  </a:lnTo>
                  <a:lnTo>
                    <a:pt x="26330" y="2097174"/>
                  </a:lnTo>
                  <a:lnTo>
                    <a:pt x="11946" y="2052112"/>
                  </a:lnTo>
                  <a:lnTo>
                    <a:pt x="3047" y="2004865"/>
                  </a:lnTo>
                  <a:lnTo>
                    <a:pt x="0" y="1955800"/>
                  </a:lnTo>
                  <a:lnTo>
                    <a:pt x="0" y="39116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8100" y="2819400"/>
            <a:ext cx="5689600" cy="3263265"/>
            <a:chOff x="38100" y="2819400"/>
            <a:chExt cx="5689600" cy="3263265"/>
          </a:xfrm>
        </p:grpSpPr>
        <p:sp>
          <p:nvSpPr>
            <p:cNvPr id="12" name="object 12"/>
            <p:cNvSpPr/>
            <p:nvPr/>
          </p:nvSpPr>
          <p:spPr>
            <a:xfrm>
              <a:off x="51053" y="2832353"/>
              <a:ext cx="5663565" cy="3237230"/>
            </a:xfrm>
            <a:custGeom>
              <a:avLst/>
              <a:gdLst/>
              <a:ahLst/>
              <a:cxnLst/>
              <a:rect l="l" t="t" r="r" b="b"/>
              <a:pathLst>
                <a:path w="5663565" h="3237229">
                  <a:moveTo>
                    <a:pt x="5123688" y="0"/>
                  </a:moveTo>
                  <a:lnTo>
                    <a:pt x="539508" y="0"/>
                  </a:lnTo>
                  <a:lnTo>
                    <a:pt x="490401" y="2204"/>
                  </a:lnTo>
                  <a:lnTo>
                    <a:pt x="442530" y="8692"/>
                  </a:lnTo>
                  <a:lnTo>
                    <a:pt x="396084" y="19272"/>
                  </a:lnTo>
                  <a:lnTo>
                    <a:pt x="351254" y="33753"/>
                  </a:lnTo>
                  <a:lnTo>
                    <a:pt x="308231" y="51946"/>
                  </a:lnTo>
                  <a:lnTo>
                    <a:pt x="267206" y="73660"/>
                  </a:lnTo>
                  <a:lnTo>
                    <a:pt x="228368" y="98703"/>
                  </a:lnTo>
                  <a:lnTo>
                    <a:pt x="191908" y="126887"/>
                  </a:lnTo>
                  <a:lnTo>
                    <a:pt x="158016" y="158019"/>
                  </a:lnTo>
                  <a:lnTo>
                    <a:pt x="126884" y="191911"/>
                  </a:lnTo>
                  <a:lnTo>
                    <a:pt x="98700" y="228370"/>
                  </a:lnTo>
                  <a:lnTo>
                    <a:pt x="73657" y="267208"/>
                  </a:lnTo>
                  <a:lnTo>
                    <a:pt x="51944" y="308232"/>
                  </a:lnTo>
                  <a:lnTo>
                    <a:pt x="33752" y="351253"/>
                  </a:lnTo>
                  <a:lnTo>
                    <a:pt x="19271" y="396081"/>
                  </a:lnTo>
                  <a:lnTo>
                    <a:pt x="8692" y="442524"/>
                  </a:lnTo>
                  <a:lnTo>
                    <a:pt x="2204" y="490392"/>
                  </a:lnTo>
                  <a:lnTo>
                    <a:pt x="0" y="539496"/>
                  </a:lnTo>
                  <a:lnTo>
                    <a:pt x="0" y="2697480"/>
                  </a:lnTo>
                  <a:lnTo>
                    <a:pt x="2204" y="2746585"/>
                  </a:lnTo>
                  <a:lnTo>
                    <a:pt x="8692" y="2794454"/>
                  </a:lnTo>
                  <a:lnTo>
                    <a:pt x="19271" y="2840899"/>
                  </a:lnTo>
                  <a:lnTo>
                    <a:pt x="33752" y="2885727"/>
                  </a:lnTo>
                  <a:lnTo>
                    <a:pt x="51944" y="2928748"/>
                  </a:lnTo>
                  <a:lnTo>
                    <a:pt x="73657" y="2969773"/>
                  </a:lnTo>
                  <a:lnTo>
                    <a:pt x="98700" y="3008610"/>
                  </a:lnTo>
                  <a:lnTo>
                    <a:pt x="126884" y="3045070"/>
                  </a:lnTo>
                  <a:lnTo>
                    <a:pt x="158016" y="3078961"/>
                  </a:lnTo>
                  <a:lnTo>
                    <a:pt x="191908" y="3110093"/>
                  </a:lnTo>
                  <a:lnTo>
                    <a:pt x="228368" y="3138275"/>
                  </a:lnTo>
                  <a:lnTo>
                    <a:pt x="267206" y="3163318"/>
                  </a:lnTo>
                  <a:lnTo>
                    <a:pt x="308231" y="3185031"/>
                  </a:lnTo>
                  <a:lnTo>
                    <a:pt x="351254" y="3203223"/>
                  </a:lnTo>
                  <a:lnTo>
                    <a:pt x="396084" y="3217704"/>
                  </a:lnTo>
                  <a:lnTo>
                    <a:pt x="442530" y="3228283"/>
                  </a:lnTo>
                  <a:lnTo>
                    <a:pt x="490401" y="3234771"/>
                  </a:lnTo>
                  <a:lnTo>
                    <a:pt x="539508" y="3236976"/>
                  </a:lnTo>
                  <a:lnTo>
                    <a:pt x="5123688" y="3236976"/>
                  </a:lnTo>
                  <a:lnTo>
                    <a:pt x="5172791" y="3234771"/>
                  </a:lnTo>
                  <a:lnTo>
                    <a:pt x="5220659" y="3228283"/>
                  </a:lnTo>
                  <a:lnTo>
                    <a:pt x="5267102" y="3217704"/>
                  </a:lnTo>
                  <a:lnTo>
                    <a:pt x="5311930" y="3203223"/>
                  </a:lnTo>
                  <a:lnTo>
                    <a:pt x="5354951" y="3185031"/>
                  </a:lnTo>
                  <a:lnTo>
                    <a:pt x="5395976" y="3163318"/>
                  </a:lnTo>
                  <a:lnTo>
                    <a:pt x="5434813" y="3138275"/>
                  </a:lnTo>
                  <a:lnTo>
                    <a:pt x="5471272" y="3110093"/>
                  </a:lnTo>
                  <a:lnTo>
                    <a:pt x="5505164" y="3078961"/>
                  </a:lnTo>
                  <a:lnTo>
                    <a:pt x="5536296" y="3045070"/>
                  </a:lnTo>
                  <a:lnTo>
                    <a:pt x="5564480" y="3008610"/>
                  </a:lnTo>
                  <a:lnTo>
                    <a:pt x="5589524" y="2969773"/>
                  </a:lnTo>
                  <a:lnTo>
                    <a:pt x="5611237" y="2928748"/>
                  </a:lnTo>
                  <a:lnTo>
                    <a:pt x="5629430" y="2885727"/>
                  </a:lnTo>
                  <a:lnTo>
                    <a:pt x="5643911" y="2840899"/>
                  </a:lnTo>
                  <a:lnTo>
                    <a:pt x="5654491" y="2794454"/>
                  </a:lnTo>
                  <a:lnTo>
                    <a:pt x="5660979" y="2746585"/>
                  </a:lnTo>
                  <a:lnTo>
                    <a:pt x="5663184" y="2697480"/>
                  </a:lnTo>
                  <a:lnTo>
                    <a:pt x="5663184" y="539496"/>
                  </a:lnTo>
                  <a:lnTo>
                    <a:pt x="5660979" y="490392"/>
                  </a:lnTo>
                  <a:lnTo>
                    <a:pt x="5654491" y="442524"/>
                  </a:lnTo>
                  <a:lnTo>
                    <a:pt x="5643911" y="396081"/>
                  </a:lnTo>
                  <a:lnTo>
                    <a:pt x="5629430" y="351253"/>
                  </a:lnTo>
                  <a:lnTo>
                    <a:pt x="5611237" y="308232"/>
                  </a:lnTo>
                  <a:lnTo>
                    <a:pt x="5589523" y="267208"/>
                  </a:lnTo>
                  <a:lnTo>
                    <a:pt x="5564480" y="228370"/>
                  </a:lnTo>
                  <a:lnTo>
                    <a:pt x="5536296" y="191911"/>
                  </a:lnTo>
                  <a:lnTo>
                    <a:pt x="5505164" y="158019"/>
                  </a:lnTo>
                  <a:lnTo>
                    <a:pt x="5471272" y="126887"/>
                  </a:lnTo>
                  <a:lnTo>
                    <a:pt x="5434813" y="98703"/>
                  </a:lnTo>
                  <a:lnTo>
                    <a:pt x="5395975" y="73660"/>
                  </a:lnTo>
                  <a:lnTo>
                    <a:pt x="5354951" y="51946"/>
                  </a:lnTo>
                  <a:lnTo>
                    <a:pt x="5311930" y="33753"/>
                  </a:lnTo>
                  <a:lnTo>
                    <a:pt x="5267102" y="19272"/>
                  </a:lnTo>
                  <a:lnTo>
                    <a:pt x="5220659" y="8692"/>
                  </a:lnTo>
                  <a:lnTo>
                    <a:pt x="5172791" y="2204"/>
                  </a:lnTo>
                  <a:lnTo>
                    <a:pt x="5123688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053" y="2832353"/>
              <a:ext cx="5663565" cy="3237230"/>
            </a:xfrm>
            <a:custGeom>
              <a:avLst/>
              <a:gdLst/>
              <a:ahLst/>
              <a:cxnLst/>
              <a:rect l="l" t="t" r="r" b="b"/>
              <a:pathLst>
                <a:path w="5663565" h="3237229">
                  <a:moveTo>
                    <a:pt x="0" y="539496"/>
                  </a:moveTo>
                  <a:lnTo>
                    <a:pt x="2204" y="490392"/>
                  </a:lnTo>
                  <a:lnTo>
                    <a:pt x="8692" y="442524"/>
                  </a:lnTo>
                  <a:lnTo>
                    <a:pt x="19271" y="396081"/>
                  </a:lnTo>
                  <a:lnTo>
                    <a:pt x="33752" y="351253"/>
                  </a:lnTo>
                  <a:lnTo>
                    <a:pt x="51944" y="308232"/>
                  </a:lnTo>
                  <a:lnTo>
                    <a:pt x="73657" y="267208"/>
                  </a:lnTo>
                  <a:lnTo>
                    <a:pt x="98700" y="228370"/>
                  </a:lnTo>
                  <a:lnTo>
                    <a:pt x="126884" y="191911"/>
                  </a:lnTo>
                  <a:lnTo>
                    <a:pt x="158016" y="158019"/>
                  </a:lnTo>
                  <a:lnTo>
                    <a:pt x="191908" y="126887"/>
                  </a:lnTo>
                  <a:lnTo>
                    <a:pt x="228368" y="98703"/>
                  </a:lnTo>
                  <a:lnTo>
                    <a:pt x="267206" y="73660"/>
                  </a:lnTo>
                  <a:lnTo>
                    <a:pt x="308231" y="51946"/>
                  </a:lnTo>
                  <a:lnTo>
                    <a:pt x="351254" y="33753"/>
                  </a:lnTo>
                  <a:lnTo>
                    <a:pt x="396084" y="19272"/>
                  </a:lnTo>
                  <a:lnTo>
                    <a:pt x="442530" y="8692"/>
                  </a:lnTo>
                  <a:lnTo>
                    <a:pt x="490401" y="2204"/>
                  </a:lnTo>
                  <a:lnTo>
                    <a:pt x="539508" y="0"/>
                  </a:lnTo>
                  <a:lnTo>
                    <a:pt x="5123688" y="0"/>
                  </a:lnTo>
                  <a:lnTo>
                    <a:pt x="5172791" y="2204"/>
                  </a:lnTo>
                  <a:lnTo>
                    <a:pt x="5220659" y="8692"/>
                  </a:lnTo>
                  <a:lnTo>
                    <a:pt x="5267102" y="19272"/>
                  </a:lnTo>
                  <a:lnTo>
                    <a:pt x="5311930" y="33753"/>
                  </a:lnTo>
                  <a:lnTo>
                    <a:pt x="5354951" y="51946"/>
                  </a:lnTo>
                  <a:lnTo>
                    <a:pt x="5395975" y="73660"/>
                  </a:lnTo>
                  <a:lnTo>
                    <a:pt x="5434813" y="98703"/>
                  </a:lnTo>
                  <a:lnTo>
                    <a:pt x="5471272" y="126887"/>
                  </a:lnTo>
                  <a:lnTo>
                    <a:pt x="5505164" y="158019"/>
                  </a:lnTo>
                  <a:lnTo>
                    <a:pt x="5536296" y="191911"/>
                  </a:lnTo>
                  <a:lnTo>
                    <a:pt x="5564480" y="228370"/>
                  </a:lnTo>
                  <a:lnTo>
                    <a:pt x="5589523" y="267208"/>
                  </a:lnTo>
                  <a:lnTo>
                    <a:pt x="5611237" y="308232"/>
                  </a:lnTo>
                  <a:lnTo>
                    <a:pt x="5629430" y="351253"/>
                  </a:lnTo>
                  <a:lnTo>
                    <a:pt x="5643911" y="396081"/>
                  </a:lnTo>
                  <a:lnTo>
                    <a:pt x="5654491" y="442524"/>
                  </a:lnTo>
                  <a:lnTo>
                    <a:pt x="5660979" y="490392"/>
                  </a:lnTo>
                  <a:lnTo>
                    <a:pt x="5663184" y="539496"/>
                  </a:lnTo>
                  <a:lnTo>
                    <a:pt x="5663184" y="2697480"/>
                  </a:lnTo>
                  <a:lnTo>
                    <a:pt x="5660979" y="2746585"/>
                  </a:lnTo>
                  <a:lnTo>
                    <a:pt x="5654491" y="2794454"/>
                  </a:lnTo>
                  <a:lnTo>
                    <a:pt x="5643911" y="2840899"/>
                  </a:lnTo>
                  <a:lnTo>
                    <a:pt x="5629430" y="2885727"/>
                  </a:lnTo>
                  <a:lnTo>
                    <a:pt x="5611237" y="2928748"/>
                  </a:lnTo>
                  <a:lnTo>
                    <a:pt x="5589524" y="2969773"/>
                  </a:lnTo>
                  <a:lnTo>
                    <a:pt x="5564480" y="3008610"/>
                  </a:lnTo>
                  <a:lnTo>
                    <a:pt x="5536296" y="3045070"/>
                  </a:lnTo>
                  <a:lnTo>
                    <a:pt x="5505164" y="3078961"/>
                  </a:lnTo>
                  <a:lnTo>
                    <a:pt x="5471272" y="3110093"/>
                  </a:lnTo>
                  <a:lnTo>
                    <a:pt x="5434813" y="3138275"/>
                  </a:lnTo>
                  <a:lnTo>
                    <a:pt x="5395976" y="3163318"/>
                  </a:lnTo>
                  <a:lnTo>
                    <a:pt x="5354951" y="3185031"/>
                  </a:lnTo>
                  <a:lnTo>
                    <a:pt x="5311930" y="3203223"/>
                  </a:lnTo>
                  <a:lnTo>
                    <a:pt x="5267102" y="3217704"/>
                  </a:lnTo>
                  <a:lnTo>
                    <a:pt x="5220659" y="3228283"/>
                  </a:lnTo>
                  <a:lnTo>
                    <a:pt x="5172791" y="3234771"/>
                  </a:lnTo>
                  <a:lnTo>
                    <a:pt x="5123688" y="3236976"/>
                  </a:lnTo>
                  <a:lnTo>
                    <a:pt x="539508" y="3236976"/>
                  </a:lnTo>
                  <a:lnTo>
                    <a:pt x="490401" y="3234771"/>
                  </a:lnTo>
                  <a:lnTo>
                    <a:pt x="442530" y="3228283"/>
                  </a:lnTo>
                  <a:lnTo>
                    <a:pt x="396084" y="3217704"/>
                  </a:lnTo>
                  <a:lnTo>
                    <a:pt x="351254" y="3203223"/>
                  </a:lnTo>
                  <a:lnTo>
                    <a:pt x="308231" y="3185031"/>
                  </a:lnTo>
                  <a:lnTo>
                    <a:pt x="267206" y="3163318"/>
                  </a:lnTo>
                  <a:lnTo>
                    <a:pt x="228368" y="3138275"/>
                  </a:lnTo>
                  <a:lnTo>
                    <a:pt x="191908" y="3110093"/>
                  </a:lnTo>
                  <a:lnTo>
                    <a:pt x="158016" y="3078961"/>
                  </a:lnTo>
                  <a:lnTo>
                    <a:pt x="126884" y="3045070"/>
                  </a:lnTo>
                  <a:lnTo>
                    <a:pt x="98700" y="3008610"/>
                  </a:lnTo>
                  <a:lnTo>
                    <a:pt x="73657" y="2969773"/>
                  </a:lnTo>
                  <a:lnTo>
                    <a:pt x="51944" y="2928748"/>
                  </a:lnTo>
                  <a:lnTo>
                    <a:pt x="33752" y="2885727"/>
                  </a:lnTo>
                  <a:lnTo>
                    <a:pt x="19271" y="2840899"/>
                  </a:lnTo>
                  <a:lnTo>
                    <a:pt x="8692" y="2794454"/>
                  </a:lnTo>
                  <a:lnTo>
                    <a:pt x="2204" y="2746585"/>
                  </a:lnTo>
                  <a:lnTo>
                    <a:pt x="0" y="2697480"/>
                  </a:lnTo>
                  <a:lnTo>
                    <a:pt x="0" y="53949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3652" y="373316"/>
            <a:ext cx="5613400" cy="2372995"/>
            <a:chOff x="13652" y="373316"/>
            <a:chExt cx="5613400" cy="2372995"/>
          </a:xfrm>
        </p:grpSpPr>
        <p:sp>
          <p:nvSpPr>
            <p:cNvPr id="15" name="object 15"/>
            <p:cNvSpPr/>
            <p:nvPr/>
          </p:nvSpPr>
          <p:spPr>
            <a:xfrm>
              <a:off x="26670" y="386334"/>
              <a:ext cx="5587365" cy="2346960"/>
            </a:xfrm>
            <a:custGeom>
              <a:avLst/>
              <a:gdLst/>
              <a:ahLst/>
              <a:cxnLst/>
              <a:rect l="l" t="t" r="r" b="b"/>
              <a:pathLst>
                <a:path w="5587365" h="2346960">
                  <a:moveTo>
                    <a:pt x="5195824" y="0"/>
                  </a:moveTo>
                  <a:lnTo>
                    <a:pt x="391172" y="0"/>
                  </a:lnTo>
                  <a:lnTo>
                    <a:pt x="342104" y="3047"/>
                  </a:lnTo>
                  <a:lnTo>
                    <a:pt x="294855" y="11946"/>
                  </a:lnTo>
                  <a:lnTo>
                    <a:pt x="249791" y="26330"/>
                  </a:lnTo>
                  <a:lnTo>
                    <a:pt x="207280" y="45831"/>
                  </a:lnTo>
                  <a:lnTo>
                    <a:pt x="167686" y="70084"/>
                  </a:lnTo>
                  <a:lnTo>
                    <a:pt x="131378" y="98721"/>
                  </a:lnTo>
                  <a:lnTo>
                    <a:pt x="98722" y="131376"/>
                  </a:lnTo>
                  <a:lnTo>
                    <a:pt x="70084" y="167683"/>
                  </a:lnTo>
                  <a:lnTo>
                    <a:pt x="45831" y="207275"/>
                  </a:lnTo>
                  <a:lnTo>
                    <a:pt x="26330" y="249785"/>
                  </a:lnTo>
                  <a:lnTo>
                    <a:pt x="11946" y="294847"/>
                  </a:lnTo>
                  <a:lnTo>
                    <a:pt x="3047" y="342094"/>
                  </a:lnTo>
                  <a:lnTo>
                    <a:pt x="0" y="391160"/>
                  </a:lnTo>
                  <a:lnTo>
                    <a:pt x="0" y="1955800"/>
                  </a:lnTo>
                  <a:lnTo>
                    <a:pt x="3047" y="2004865"/>
                  </a:lnTo>
                  <a:lnTo>
                    <a:pt x="11946" y="2052112"/>
                  </a:lnTo>
                  <a:lnTo>
                    <a:pt x="26330" y="2097174"/>
                  </a:lnTo>
                  <a:lnTo>
                    <a:pt x="45831" y="2139684"/>
                  </a:lnTo>
                  <a:lnTo>
                    <a:pt x="70084" y="2179276"/>
                  </a:lnTo>
                  <a:lnTo>
                    <a:pt x="98722" y="2215583"/>
                  </a:lnTo>
                  <a:lnTo>
                    <a:pt x="131378" y="2248238"/>
                  </a:lnTo>
                  <a:lnTo>
                    <a:pt x="167686" y="2276875"/>
                  </a:lnTo>
                  <a:lnTo>
                    <a:pt x="207280" y="2301128"/>
                  </a:lnTo>
                  <a:lnTo>
                    <a:pt x="249791" y="2320629"/>
                  </a:lnTo>
                  <a:lnTo>
                    <a:pt x="294855" y="2335013"/>
                  </a:lnTo>
                  <a:lnTo>
                    <a:pt x="342104" y="2343912"/>
                  </a:lnTo>
                  <a:lnTo>
                    <a:pt x="391172" y="2346960"/>
                  </a:lnTo>
                  <a:lnTo>
                    <a:pt x="5195824" y="2346960"/>
                  </a:lnTo>
                  <a:lnTo>
                    <a:pt x="5244889" y="2343912"/>
                  </a:lnTo>
                  <a:lnTo>
                    <a:pt x="5292136" y="2335013"/>
                  </a:lnTo>
                  <a:lnTo>
                    <a:pt x="5337198" y="2320629"/>
                  </a:lnTo>
                  <a:lnTo>
                    <a:pt x="5379708" y="2301128"/>
                  </a:lnTo>
                  <a:lnTo>
                    <a:pt x="5419300" y="2276875"/>
                  </a:lnTo>
                  <a:lnTo>
                    <a:pt x="5455607" y="2248238"/>
                  </a:lnTo>
                  <a:lnTo>
                    <a:pt x="5488262" y="2215583"/>
                  </a:lnTo>
                  <a:lnTo>
                    <a:pt x="5516899" y="2179276"/>
                  </a:lnTo>
                  <a:lnTo>
                    <a:pt x="5541152" y="2139684"/>
                  </a:lnTo>
                  <a:lnTo>
                    <a:pt x="5560653" y="2097174"/>
                  </a:lnTo>
                  <a:lnTo>
                    <a:pt x="5575037" y="2052112"/>
                  </a:lnTo>
                  <a:lnTo>
                    <a:pt x="5583936" y="2004865"/>
                  </a:lnTo>
                  <a:lnTo>
                    <a:pt x="5586983" y="1955800"/>
                  </a:lnTo>
                  <a:lnTo>
                    <a:pt x="5586983" y="391160"/>
                  </a:lnTo>
                  <a:lnTo>
                    <a:pt x="5583936" y="342094"/>
                  </a:lnTo>
                  <a:lnTo>
                    <a:pt x="5575037" y="294847"/>
                  </a:lnTo>
                  <a:lnTo>
                    <a:pt x="5560653" y="249785"/>
                  </a:lnTo>
                  <a:lnTo>
                    <a:pt x="5541152" y="207275"/>
                  </a:lnTo>
                  <a:lnTo>
                    <a:pt x="5516899" y="167683"/>
                  </a:lnTo>
                  <a:lnTo>
                    <a:pt x="5488262" y="131376"/>
                  </a:lnTo>
                  <a:lnTo>
                    <a:pt x="5455607" y="98721"/>
                  </a:lnTo>
                  <a:lnTo>
                    <a:pt x="5419300" y="70084"/>
                  </a:lnTo>
                  <a:lnTo>
                    <a:pt x="5379708" y="45831"/>
                  </a:lnTo>
                  <a:lnTo>
                    <a:pt x="5337198" y="26330"/>
                  </a:lnTo>
                  <a:lnTo>
                    <a:pt x="5292136" y="11946"/>
                  </a:lnTo>
                  <a:lnTo>
                    <a:pt x="5244889" y="3047"/>
                  </a:lnTo>
                  <a:lnTo>
                    <a:pt x="5195824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670" y="386334"/>
              <a:ext cx="5587365" cy="2346960"/>
            </a:xfrm>
            <a:custGeom>
              <a:avLst/>
              <a:gdLst/>
              <a:ahLst/>
              <a:cxnLst/>
              <a:rect l="l" t="t" r="r" b="b"/>
              <a:pathLst>
                <a:path w="5587365" h="2346960">
                  <a:moveTo>
                    <a:pt x="0" y="391160"/>
                  </a:moveTo>
                  <a:lnTo>
                    <a:pt x="3047" y="342094"/>
                  </a:lnTo>
                  <a:lnTo>
                    <a:pt x="11946" y="294847"/>
                  </a:lnTo>
                  <a:lnTo>
                    <a:pt x="26330" y="249785"/>
                  </a:lnTo>
                  <a:lnTo>
                    <a:pt x="45831" y="207275"/>
                  </a:lnTo>
                  <a:lnTo>
                    <a:pt x="70084" y="167683"/>
                  </a:lnTo>
                  <a:lnTo>
                    <a:pt x="98722" y="131376"/>
                  </a:lnTo>
                  <a:lnTo>
                    <a:pt x="131378" y="98721"/>
                  </a:lnTo>
                  <a:lnTo>
                    <a:pt x="167686" y="70084"/>
                  </a:lnTo>
                  <a:lnTo>
                    <a:pt x="207280" y="45831"/>
                  </a:lnTo>
                  <a:lnTo>
                    <a:pt x="249791" y="26330"/>
                  </a:lnTo>
                  <a:lnTo>
                    <a:pt x="294855" y="11946"/>
                  </a:lnTo>
                  <a:lnTo>
                    <a:pt x="342104" y="3047"/>
                  </a:lnTo>
                  <a:lnTo>
                    <a:pt x="391172" y="0"/>
                  </a:lnTo>
                  <a:lnTo>
                    <a:pt x="5195824" y="0"/>
                  </a:lnTo>
                  <a:lnTo>
                    <a:pt x="5244889" y="3047"/>
                  </a:lnTo>
                  <a:lnTo>
                    <a:pt x="5292136" y="11946"/>
                  </a:lnTo>
                  <a:lnTo>
                    <a:pt x="5337198" y="26330"/>
                  </a:lnTo>
                  <a:lnTo>
                    <a:pt x="5379708" y="45831"/>
                  </a:lnTo>
                  <a:lnTo>
                    <a:pt x="5419300" y="70084"/>
                  </a:lnTo>
                  <a:lnTo>
                    <a:pt x="5455607" y="98721"/>
                  </a:lnTo>
                  <a:lnTo>
                    <a:pt x="5488262" y="131376"/>
                  </a:lnTo>
                  <a:lnTo>
                    <a:pt x="5516899" y="167683"/>
                  </a:lnTo>
                  <a:lnTo>
                    <a:pt x="5541152" y="207275"/>
                  </a:lnTo>
                  <a:lnTo>
                    <a:pt x="5560653" y="249785"/>
                  </a:lnTo>
                  <a:lnTo>
                    <a:pt x="5575037" y="294847"/>
                  </a:lnTo>
                  <a:lnTo>
                    <a:pt x="5583936" y="342094"/>
                  </a:lnTo>
                  <a:lnTo>
                    <a:pt x="5586983" y="391160"/>
                  </a:lnTo>
                  <a:lnTo>
                    <a:pt x="5586983" y="1955800"/>
                  </a:lnTo>
                  <a:lnTo>
                    <a:pt x="5583936" y="2004865"/>
                  </a:lnTo>
                  <a:lnTo>
                    <a:pt x="5575037" y="2052112"/>
                  </a:lnTo>
                  <a:lnTo>
                    <a:pt x="5560653" y="2097174"/>
                  </a:lnTo>
                  <a:lnTo>
                    <a:pt x="5541152" y="2139684"/>
                  </a:lnTo>
                  <a:lnTo>
                    <a:pt x="5516899" y="2179276"/>
                  </a:lnTo>
                  <a:lnTo>
                    <a:pt x="5488262" y="2215583"/>
                  </a:lnTo>
                  <a:lnTo>
                    <a:pt x="5455607" y="2248238"/>
                  </a:lnTo>
                  <a:lnTo>
                    <a:pt x="5419300" y="2276875"/>
                  </a:lnTo>
                  <a:lnTo>
                    <a:pt x="5379708" y="2301128"/>
                  </a:lnTo>
                  <a:lnTo>
                    <a:pt x="5337198" y="2320629"/>
                  </a:lnTo>
                  <a:lnTo>
                    <a:pt x="5292136" y="2335013"/>
                  </a:lnTo>
                  <a:lnTo>
                    <a:pt x="5244889" y="2343912"/>
                  </a:lnTo>
                  <a:lnTo>
                    <a:pt x="5195824" y="2346960"/>
                  </a:lnTo>
                  <a:lnTo>
                    <a:pt x="391172" y="2346960"/>
                  </a:lnTo>
                  <a:lnTo>
                    <a:pt x="342104" y="2343912"/>
                  </a:lnTo>
                  <a:lnTo>
                    <a:pt x="294855" y="2335013"/>
                  </a:lnTo>
                  <a:lnTo>
                    <a:pt x="249791" y="2320629"/>
                  </a:lnTo>
                  <a:lnTo>
                    <a:pt x="207280" y="2301128"/>
                  </a:lnTo>
                  <a:lnTo>
                    <a:pt x="167686" y="2276875"/>
                  </a:lnTo>
                  <a:lnTo>
                    <a:pt x="131378" y="2248238"/>
                  </a:lnTo>
                  <a:lnTo>
                    <a:pt x="98722" y="2215583"/>
                  </a:lnTo>
                  <a:lnTo>
                    <a:pt x="70084" y="2179276"/>
                  </a:lnTo>
                  <a:lnTo>
                    <a:pt x="45831" y="2139684"/>
                  </a:lnTo>
                  <a:lnTo>
                    <a:pt x="26330" y="2097174"/>
                  </a:lnTo>
                  <a:lnTo>
                    <a:pt x="11946" y="2052112"/>
                  </a:lnTo>
                  <a:lnTo>
                    <a:pt x="3047" y="2004865"/>
                  </a:lnTo>
                  <a:lnTo>
                    <a:pt x="0" y="1955800"/>
                  </a:lnTo>
                  <a:lnTo>
                    <a:pt x="0" y="39116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2605" y="442721"/>
            <a:ext cx="19824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ЗАРЕГИСТРИРОВАНО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2776" y="662940"/>
            <a:ext cx="4346575" cy="512445"/>
            <a:chOff x="112776" y="662940"/>
            <a:chExt cx="4346575" cy="51244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684" y="673608"/>
              <a:ext cx="4320540" cy="4328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76" y="662940"/>
              <a:ext cx="3717036" cy="51206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85928" y="701040"/>
              <a:ext cx="4226560" cy="338455"/>
            </a:xfrm>
            <a:custGeom>
              <a:avLst/>
              <a:gdLst/>
              <a:ahLst/>
              <a:cxnLst/>
              <a:rect l="l" t="t" r="r" b="b"/>
              <a:pathLst>
                <a:path w="4226560" h="338455">
                  <a:moveTo>
                    <a:pt x="0" y="338327"/>
                  </a:moveTo>
                  <a:lnTo>
                    <a:pt x="4226052" y="338327"/>
                  </a:lnTo>
                  <a:lnTo>
                    <a:pt x="4226052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4058" y="734313"/>
            <a:ext cx="3413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ahoma"/>
                <a:cs typeface="Tahoma"/>
              </a:rPr>
              <a:t>Зарегистрированы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более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34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000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25" dirty="0">
                <a:latin typeface="Tahoma"/>
                <a:cs typeface="Tahoma"/>
              </a:rPr>
              <a:t>МИ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4058" y="1226947"/>
            <a:ext cx="36233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ahoma"/>
                <a:cs typeface="Tahoma"/>
              </a:rPr>
              <a:t>Государственный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реестр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медицинских изделий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0070" y="3048126"/>
            <a:ext cx="17665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КОНТРОЛИРУЕТСЯ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6041" y="3452621"/>
            <a:ext cx="4665345" cy="980440"/>
          </a:xfrm>
          <a:custGeom>
            <a:avLst/>
            <a:gdLst/>
            <a:ahLst/>
            <a:cxnLst/>
            <a:rect l="l" t="t" r="r" b="b"/>
            <a:pathLst>
              <a:path w="4665345" h="980439">
                <a:moveTo>
                  <a:pt x="0" y="979932"/>
                </a:moveTo>
                <a:lnTo>
                  <a:pt x="4664964" y="979932"/>
                </a:lnTo>
                <a:lnTo>
                  <a:pt x="4664964" y="0"/>
                </a:lnTo>
                <a:lnTo>
                  <a:pt x="0" y="0"/>
                </a:lnTo>
                <a:lnTo>
                  <a:pt x="0" y="979932"/>
                </a:lnTo>
                <a:close/>
              </a:path>
            </a:pathLst>
          </a:custGeom>
          <a:ln w="2590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13715" y="3484879"/>
            <a:ext cx="3792220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spc="-10" dirty="0">
                <a:latin typeface="Tahoma"/>
                <a:cs typeface="Tahoma"/>
              </a:rPr>
              <a:t>Медицинская</a:t>
            </a:r>
            <a:r>
              <a:rPr sz="1200" b="1" spc="1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техника</a:t>
            </a:r>
            <a:endParaRPr sz="1200">
              <a:latin typeface="Tahoma"/>
              <a:cs typeface="Tahoma"/>
            </a:endParaRPr>
          </a:p>
          <a:p>
            <a:pPr marL="299085" indent="-286385">
              <a:lnSpc>
                <a:spcPts val="1445"/>
              </a:lnSpc>
              <a:buSzPct val="96000"/>
              <a:buChar char="-"/>
              <a:tabLst>
                <a:tab pos="299085" algn="l"/>
              </a:tabLst>
            </a:pPr>
            <a:r>
              <a:rPr sz="1250" spc="-35" dirty="0">
                <a:latin typeface="Tahoma"/>
                <a:cs typeface="Tahoma"/>
              </a:rPr>
              <a:t>документация</a:t>
            </a:r>
            <a:r>
              <a:rPr sz="1250" spc="-20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по</a:t>
            </a:r>
            <a:r>
              <a:rPr sz="1250" spc="-25" dirty="0">
                <a:latin typeface="Tahoma"/>
                <a:cs typeface="Tahoma"/>
              </a:rPr>
              <a:t> </a:t>
            </a:r>
            <a:r>
              <a:rPr sz="1250" spc="-35" dirty="0">
                <a:latin typeface="Tahoma"/>
                <a:cs typeface="Tahoma"/>
              </a:rPr>
              <a:t>техническому</a:t>
            </a:r>
            <a:r>
              <a:rPr sz="1250" spc="-30" dirty="0">
                <a:latin typeface="Tahoma"/>
                <a:cs typeface="Tahoma"/>
              </a:rPr>
              <a:t> </a:t>
            </a:r>
            <a:r>
              <a:rPr sz="1250" spc="-10" dirty="0">
                <a:latin typeface="Tahoma"/>
                <a:cs typeface="Tahoma"/>
              </a:rPr>
              <a:t>обслуживанию</a:t>
            </a:r>
            <a:endParaRPr sz="1250">
              <a:latin typeface="Tahoma"/>
              <a:cs typeface="Tahoma"/>
            </a:endParaRPr>
          </a:p>
          <a:p>
            <a:pPr marL="299085" indent="-286385">
              <a:lnSpc>
                <a:spcPts val="1440"/>
              </a:lnSpc>
              <a:buSzPct val="96000"/>
              <a:buChar char="-"/>
              <a:tabLst>
                <a:tab pos="299085" algn="l"/>
              </a:tabLst>
            </a:pPr>
            <a:r>
              <a:rPr sz="1250" spc="-35" dirty="0">
                <a:latin typeface="Tahoma"/>
                <a:cs typeface="Tahoma"/>
              </a:rPr>
              <a:t>периодичность</a:t>
            </a:r>
            <a:r>
              <a:rPr sz="1250" dirty="0">
                <a:latin typeface="Tahoma"/>
                <a:cs typeface="Tahoma"/>
              </a:rPr>
              <a:t> </a:t>
            </a:r>
            <a:r>
              <a:rPr sz="1250" spc="-30" dirty="0">
                <a:latin typeface="Tahoma"/>
                <a:cs typeface="Tahoma"/>
              </a:rPr>
              <a:t>поверки</a:t>
            </a:r>
            <a:r>
              <a:rPr sz="1250" spc="-15" dirty="0">
                <a:latin typeface="Tahoma"/>
                <a:cs typeface="Tahoma"/>
              </a:rPr>
              <a:t> </a:t>
            </a:r>
            <a:r>
              <a:rPr sz="1250" spc="-30" dirty="0">
                <a:latin typeface="Tahoma"/>
                <a:cs typeface="Tahoma"/>
              </a:rPr>
              <a:t>МИ(средства</a:t>
            </a:r>
            <a:r>
              <a:rPr sz="1250" spc="-15" dirty="0">
                <a:latin typeface="Tahoma"/>
                <a:cs typeface="Tahoma"/>
              </a:rPr>
              <a:t> </a:t>
            </a:r>
            <a:r>
              <a:rPr sz="1250" spc="-10" dirty="0">
                <a:latin typeface="Tahoma"/>
                <a:cs typeface="Tahoma"/>
              </a:rPr>
              <a:t>измерения)</a:t>
            </a:r>
            <a:endParaRPr sz="1250">
              <a:latin typeface="Tahoma"/>
              <a:cs typeface="Tahoma"/>
            </a:endParaRPr>
          </a:p>
          <a:p>
            <a:pPr marL="299085" indent="-286385">
              <a:lnSpc>
                <a:spcPts val="1470"/>
              </a:lnSpc>
              <a:buSzPct val="96000"/>
              <a:buChar char="-"/>
              <a:tabLst>
                <a:tab pos="299085" algn="l"/>
              </a:tabLst>
            </a:pPr>
            <a:r>
              <a:rPr sz="1250" spc="-30" dirty="0">
                <a:latin typeface="Tahoma"/>
                <a:cs typeface="Tahoma"/>
              </a:rPr>
              <a:t>внешний</a:t>
            </a:r>
            <a:r>
              <a:rPr sz="1250" spc="-50" dirty="0">
                <a:latin typeface="Tahoma"/>
                <a:cs typeface="Tahoma"/>
              </a:rPr>
              <a:t> </a:t>
            </a:r>
            <a:r>
              <a:rPr sz="1250" spc="-20" dirty="0">
                <a:latin typeface="Tahoma"/>
                <a:cs typeface="Tahoma"/>
              </a:rPr>
              <a:t>вид</a:t>
            </a:r>
            <a:r>
              <a:rPr sz="1250" spc="-55" dirty="0">
                <a:latin typeface="Tahoma"/>
                <a:cs typeface="Tahoma"/>
              </a:rPr>
              <a:t> </a:t>
            </a:r>
            <a:r>
              <a:rPr sz="1250" spc="-10" dirty="0">
                <a:latin typeface="Tahoma"/>
                <a:cs typeface="Tahoma"/>
              </a:rPr>
              <a:t>(маркировка)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6041" y="4647438"/>
            <a:ext cx="4665345" cy="1050290"/>
          </a:xfrm>
          <a:prstGeom prst="rect">
            <a:avLst/>
          </a:prstGeom>
          <a:ln w="25907">
            <a:solidFill>
              <a:srgbClr val="D9D9D9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0170">
              <a:lnSpc>
                <a:spcPts val="1415"/>
              </a:lnSpc>
              <a:spcBef>
                <a:spcPts val="350"/>
              </a:spcBef>
            </a:pPr>
            <a:r>
              <a:rPr sz="1200" b="1" dirty="0">
                <a:latin typeface="Tahoma"/>
                <a:cs typeface="Tahoma"/>
              </a:rPr>
              <a:t>Расходные</a:t>
            </a:r>
            <a:r>
              <a:rPr sz="1200" b="1" spc="-8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медицинские</a:t>
            </a:r>
            <a:r>
              <a:rPr sz="1200" b="1" spc="-4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изделия</a:t>
            </a:r>
            <a:endParaRPr sz="1200">
              <a:latin typeface="Tahoma"/>
              <a:cs typeface="Tahoma"/>
            </a:endParaRPr>
          </a:p>
          <a:p>
            <a:pPr marL="376555" indent="-286385">
              <a:lnSpc>
                <a:spcPts val="1445"/>
              </a:lnSpc>
              <a:buSzPct val="96000"/>
              <a:buChar char="-"/>
              <a:tabLst>
                <a:tab pos="376555" algn="l"/>
              </a:tabLst>
            </a:pPr>
            <a:r>
              <a:rPr sz="1250" spc="-30" dirty="0">
                <a:latin typeface="Tahoma"/>
                <a:cs typeface="Tahoma"/>
              </a:rPr>
              <a:t>условия</a:t>
            </a:r>
            <a:r>
              <a:rPr sz="1250" spc="-40" dirty="0">
                <a:latin typeface="Tahoma"/>
                <a:cs typeface="Tahoma"/>
              </a:rPr>
              <a:t> </a:t>
            </a:r>
            <a:r>
              <a:rPr sz="1250" spc="-10" dirty="0">
                <a:latin typeface="Tahoma"/>
                <a:cs typeface="Tahoma"/>
              </a:rPr>
              <a:t>хранения</a:t>
            </a:r>
            <a:endParaRPr sz="1250">
              <a:latin typeface="Tahoma"/>
              <a:cs typeface="Tahoma"/>
            </a:endParaRPr>
          </a:p>
          <a:p>
            <a:pPr marL="376555" indent="-286385">
              <a:lnSpc>
                <a:spcPts val="1440"/>
              </a:lnSpc>
              <a:buSzPct val="96000"/>
              <a:buChar char="-"/>
              <a:tabLst>
                <a:tab pos="376555" algn="l"/>
              </a:tabLst>
            </a:pPr>
            <a:r>
              <a:rPr sz="1250" spc="-20" dirty="0">
                <a:latin typeface="Tahoma"/>
                <a:cs typeface="Tahoma"/>
              </a:rPr>
              <a:t>срок</a:t>
            </a:r>
            <a:r>
              <a:rPr sz="1250" spc="-55" dirty="0">
                <a:latin typeface="Tahoma"/>
                <a:cs typeface="Tahoma"/>
              </a:rPr>
              <a:t> </a:t>
            </a:r>
            <a:r>
              <a:rPr sz="1250" spc="-10" dirty="0">
                <a:latin typeface="Tahoma"/>
                <a:cs typeface="Tahoma"/>
              </a:rPr>
              <a:t>годности</a:t>
            </a:r>
            <a:endParaRPr sz="1250">
              <a:latin typeface="Tahoma"/>
              <a:cs typeface="Tahoma"/>
            </a:endParaRPr>
          </a:p>
          <a:p>
            <a:pPr marL="376555" indent="-286385">
              <a:lnSpc>
                <a:spcPts val="1470"/>
              </a:lnSpc>
              <a:buSzPct val="96000"/>
              <a:buChar char="-"/>
              <a:tabLst>
                <a:tab pos="376555" algn="l"/>
              </a:tabLst>
            </a:pPr>
            <a:r>
              <a:rPr sz="1250" spc="-30" dirty="0">
                <a:latin typeface="Tahoma"/>
                <a:cs typeface="Tahoma"/>
              </a:rPr>
              <a:t>внешний</a:t>
            </a:r>
            <a:r>
              <a:rPr sz="1250" spc="-45" dirty="0">
                <a:latin typeface="Tahoma"/>
                <a:cs typeface="Tahoma"/>
              </a:rPr>
              <a:t> </a:t>
            </a:r>
            <a:r>
              <a:rPr sz="1250" spc="-20" dirty="0">
                <a:latin typeface="Tahoma"/>
                <a:cs typeface="Tahoma"/>
              </a:rPr>
              <a:t>вид</a:t>
            </a:r>
            <a:r>
              <a:rPr sz="1250" spc="-55" dirty="0">
                <a:latin typeface="Tahoma"/>
                <a:cs typeface="Tahoma"/>
              </a:rPr>
              <a:t> </a:t>
            </a:r>
            <a:r>
              <a:rPr sz="1250" spc="-10" dirty="0">
                <a:latin typeface="Tahoma"/>
                <a:cs typeface="Tahoma"/>
              </a:rPr>
              <a:t>(маркировка)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32575" y="581659"/>
            <a:ext cx="11569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БЕЗОПАСНО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45351" y="3038982"/>
            <a:ext cx="42659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ПРОХОДИТЬ</a:t>
            </a: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ТЕХНИЧЕСКОЕ</a:t>
            </a:r>
            <a:r>
              <a:rPr sz="1400" b="1" u="sng" spc="-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ОБСЛУЖИВАНИЕ</a:t>
            </a:r>
            <a:r>
              <a:rPr sz="1400" b="1" u="sng" spc="5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66738" y="3374897"/>
            <a:ext cx="4752340" cy="1115695"/>
          </a:xfrm>
          <a:prstGeom prst="rect">
            <a:avLst/>
          </a:prstGeom>
          <a:ln w="25907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 marR="244475">
              <a:lnSpc>
                <a:spcPts val="1260"/>
              </a:lnSpc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ч.</a:t>
            </a:r>
            <a:r>
              <a:rPr sz="1050" u="sng" spc="-1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3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ст.</a:t>
            </a:r>
            <a:r>
              <a:rPr sz="1050" u="sng" spc="-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38 Закона</a:t>
            </a:r>
            <a:r>
              <a:rPr sz="1050" u="sng" spc="-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№</a:t>
            </a:r>
            <a:r>
              <a:rPr sz="105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323-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ФЗ</a:t>
            </a:r>
            <a:r>
              <a:rPr sz="1050" u="sng" spc="-1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:</a:t>
            </a:r>
            <a:r>
              <a:rPr sz="1050" dirty="0">
                <a:latin typeface="Tahoma"/>
                <a:cs typeface="Tahoma"/>
              </a:rPr>
              <a:t>производитель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МИ</a:t>
            </a:r>
            <a:r>
              <a:rPr sz="1050" spc="-1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разрабатывает </a:t>
            </a:r>
            <a:r>
              <a:rPr sz="1050" dirty="0">
                <a:latin typeface="Tahoma"/>
                <a:cs typeface="Tahoma"/>
              </a:rPr>
              <a:t>техническую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и</a:t>
            </a:r>
            <a:r>
              <a:rPr sz="1050" spc="-2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(или)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эксплуатационную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документацию,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в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соответствии </a:t>
            </a:r>
            <a:r>
              <a:rPr sz="1050" dirty="0">
                <a:latin typeface="Tahoma"/>
                <a:cs typeface="Tahoma"/>
              </a:rPr>
              <a:t>с которой</a:t>
            </a:r>
            <a:r>
              <a:rPr sz="1050" spc="-2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осуществляются</a:t>
            </a:r>
            <a:r>
              <a:rPr sz="1050" spc="-4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производство,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изготовление,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хранение,</a:t>
            </a:r>
            <a:endParaRPr sz="1050">
              <a:latin typeface="Tahoma"/>
              <a:cs typeface="Tahoma"/>
            </a:endParaRPr>
          </a:p>
          <a:p>
            <a:pPr marL="90805" marR="300355">
              <a:lnSpc>
                <a:spcPts val="1260"/>
              </a:lnSpc>
              <a:spcBef>
                <a:spcPts val="5"/>
              </a:spcBef>
            </a:pPr>
            <a:r>
              <a:rPr sz="1050" dirty="0">
                <a:latin typeface="Tahoma"/>
                <a:cs typeface="Tahoma"/>
              </a:rPr>
              <a:t>транспортировка,</a:t>
            </a:r>
            <a:r>
              <a:rPr sz="1050" spc="-6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монтаж,</a:t>
            </a:r>
            <a:r>
              <a:rPr sz="1050" b="1" spc="-4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наладка,</a:t>
            </a:r>
            <a:r>
              <a:rPr sz="1050" b="1" spc="-5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применение,</a:t>
            </a:r>
            <a:r>
              <a:rPr sz="1050" b="1" spc="-10" dirty="0">
                <a:latin typeface="Tahoma"/>
                <a:cs typeface="Tahoma"/>
              </a:rPr>
              <a:t> эксплуатация, </a:t>
            </a:r>
            <a:r>
              <a:rPr sz="1050" b="1" dirty="0">
                <a:latin typeface="Tahoma"/>
                <a:cs typeface="Tahoma"/>
              </a:rPr>
              <a:t>в</a:t>
            </a:r>
            <a:r>
              <a:rPr sz="1050" b="1" spc="-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том</a:t>
            </a:r>
            <a:r>
              <a:rPr sz="1050" b="1" spc="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числе техническое</a:t>
            </a:r>
            <a:r>
              <a:rPr sz="1050" b="1" spc="10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обслуживание,</a:t>
            </a:r>
            <a:r>
              <a:rPr sz="1050" b="1" spc="-3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а</a:t>
            </a:r>
            <a:r>
              <a:rPr sz="1050" b="1" spc="-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также</a:t>
            </a:r>
            <a:r>
              <a:rPr sz="1050" b="1" spc="-25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ремонт</a:t>
            </a:r>
            <a:r>
              <a:rPr sz="1050" spc="-10" dirty="0">
                <a:latin typeface="Tahoma"/>
                <a:cs typeface="Tahoma"/>
              </a:rPr>
              <a:t>, </a:t>
            </a:r>
            <a:r>
              <a:rPr sz="1050" dirty="0">
                <a:latin typeface="Tahoma"/>
                <a:cs typeface="Tahoma"/>
              </a:rPr>
              <a:t>утилизация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или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уничтожение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медицинского</a:t>
            </a:r>
            <a:r>
              <a:rPr sz="1050" spc="-2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изделия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01104" y="4998211"/>
            <a:ext cx="2101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Tahoma"/>
                <a:cs typeface="Tahoma"/>
              </a:rPr>
              <a:t>ПРОМАРКИРОВАНО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4058" y="2005330"/>
            <a:ext cx="432816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ahoma"/>
                <a:cs typeface="Tahoma"/>
              </a:rPr>
              <a:t>Имеются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5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процедур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регистрации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в т.ч.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ускоренные (4-</a:t>
            </a:r>
            <a:r>
              <a:rPr sz="1400" dirty="0">
                <a:latin typeface="Tahoma"/>
                <a:cs typeface="Tahoma"/>
              </a:rPr>
              <a:t>отечественных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и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1</a:t>
            </a:r>
            <a:r>
              <a:rPr sz="1400" spc="-20" dirty="0">
                <a:latin typeface="Tahoma"/>
                <a:cs typeface="Tahoma"/>
              </a:rPr>
              <a:t> ЕАЭС)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99961" y="1115694"/>
            <a:ext cx="26835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ahoma"/>
                <a:cs typeface="Tahoma"/>
              </a:rPr>
              <a:t>Информация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о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медицинских </a:t>
            </a:r>
            <a:r>
              <a:rPr sz="1600" dirty="0">
                <a:latin typeface="Tahoma"/>
                <a:cs typeface="Tahoma"/>
              </a:rPr>
              <a:t>изделиях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с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дефектами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92190" y="1884426"/>
            <a:ext cx="5259705" cy="460375"/>
          </a:xfrm>
          <a:prstGeom prst="rect">
            <a:avLst/>
          </a:prstGeom>
          <a:ln w="25907">
            <a:solidFill>
              <a:srgbClr val="D9D9D9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815"/>
              </a:spcBef>
            </a:pPr>
            <a:r>
              <a:rPr sz="1600" dirty="0">
                <a:latin typeface="Tahoma"/>
                <a:cs typeface="Tahoma"/>
              </a:rPr>
              <a:t>Непрерывный</a:t>
            </a:r>
            <a:r>
              <a:rPr sz="1600" spc="-1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мониторинг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безопасности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66738" y="5548121"/>
            <a:ext cx="4666615" cy="460375"/>
          </a:xfrm>
          <a:prstGeom prst="rect">
            <a:avLst/>
          </a:prstGeom>
          <a:ln w="25907">
            <a:solidFill>
              <a:srgbClr val="EDEBE0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840"/>
              </a:spcBef>
            </a:pPr>
            <a:r>
              <a:rPr sz="1600" dirty="0">
                <a:latin typeface="Tahoma"/>
                <a:cs typeface="Tahoma"/>
              </a:rPr>
              <a:t>Отдельные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виды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медицинских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изделий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079235" y="466344"/>
            <a:ext cx="5285740" cy="1242060"/>
            <a:chOff x="6079235" y="466344"/>
            <a:chExt cx="5285740" cy="1242060"/>
          </a:xfrm>
        </p:grpSpPr>
        <p:sp>
          <p:nvSpPr>
            <p:cNvPr id="37" name="object 37"/>
            <p:cNvSpPr/>
            <p:nvPr/>
          </p:nvSpPr>
          <p:spPr>
            <a:xfrm>
              <a:off x="6092189" y="1037081"/>
              <a:ext cx="5259705" cy="658495"/>
            </a:xfrm>
            <a:custGeom>
              <a:avLst/>
              <a:gdLst/>
              <a:ahLst/>
              <a:cxnLst/>
              <a:rect l="l" t="t" r="r" b="b"/>
              <a:pathLst>
                <a:path w="5259705" h="658494">
                  <a:moveTo>
                    <a:pt x="0" y="658368"/>
                  </a:moveTo>
                  <a:lnTo>
                    <a:pt x="5259323" y="658368"/>
                  </a:lnTo>
                  <a:lnTo>
                    <a:pt x="5259323" y="0"/>
                  </a:lnTo>
                  <a:lnTo>
                    <a:pt x="0" y="0"/>
                  </a:lnTo>
                  <a:lnTo>
                    <a:pt x="0" y="658368"/>
                  </a:lnTo>
                  <a:close/>
                </a:path>
              </a:pathLst>
            </a:custGeom>
            <a:ln w="2590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34015" y="466344"/>
              <a:ext cx="1298448" cy="1223772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73672" y="714755"/>
            <a:ext cx="6506209" cy="3138170"/>
            <a:chOff x="173672" y="714755"/>
            <a:chExt cx="6506209" cy="3138170"/>
          </a:xfrm>
        </p:grpSpPr>
        <p:sp>
          <p:nvSpPr>
            <p:cNvPr id="40" name="object 40"/>
            <p:cNvSpPr/>
            <p:nvPr/>
          </p:nvSpPr>
          <p:spPr>
            <a:xfrm>
              <a:off x="186690" y="1152905"/>
              <a:ext cx="5279390" cy="1437640"/>
            </a:xfrm>
            <a:custGeom>
              <a:avLst/>
              <a:gdLst/>
              <a:ahLst/>
              <a:cxnLst/>
              <a:rect l="l" t="t" r="r" b="b"/>
              <a:pathLst>
                <a:path w="5279390" h="1437639">
                  <a:moveTo>
                    <a:pt x="0" y="754379"/>
                  </a:moveTo>
                  <a:lnTo>
                    <a:pt x="5257800" y="754379"/>
                  </a:lnTo>
                  <a:lnTo>
                    <a:pt x="5257800" y="0"/>
                  </a:lnTo>
                  <a:lnTo>
                    <a:pt x="0" y="0"/>
                  </a:lnTo>
                  <a:lnTo>
                    <a:pt x="0" y="754379"/>
                  </a:lnTo>
                  <a:close/>
                </a:path>
                <a:path w="5279390" h="1437639">
                  <a:moveTo>
                    <a:pt x="19812" y="1437131"/>
                  </a:moveTo>
                  <a:lnTo>
                    <a:pt x="5279136" y="1437131"/>
                  </a:lnTo>
                  <a:lnTo>
                    <a:pt x="5279136" y="841247"/>
                  </a:lnTo>
                  <a:lnTo>
                    <a:pt x="19812" y="841247"/>
                  </a:lnTo>
                  <a:lnTo>
                    <a:pt x="19812" y="1437131"/>
                  </a:lnTo>
                  <a:close/>
                </a:path>
              </a:pathLst>
            </a:custGeom>
            <a:ln w="2590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344" y="714755"/>
              <a:ext cx="1167384" cy="116890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802886" y="2455926"/>
              <a:ext cx="1864360" cy="1384300"/>
            </a:xfrm>
            <a:custGeom>
              <a:avLst/>
              <a:gdLst/>
              <a:ahLst/>
              <a:cxnLst/>
              <a:rect l="l" t="t" r="r" b="b"/>
              <a:pathLst>
                <a:path w="1864359" h="1384300">
                  <a:moveTo>
                    <a:pt x="1633219" y="0"/>
                  </a:moveTo>
                  <a:lnTo>
                    <a:pt x="230631" y="0"/>
                  </a:lnTo>
                  <a:lnTo>
                    <a:pt x="184149" y="4685"/>
                  </a:lnTo>
                  <a:lnTo>
                    <a:pt x="140856" y="18123"/>
                  </a:lnTo>
                  <a:lnTo>
                    <a:pt x="101680" y="39386"/>
                  </a:lnTo>
                  <a:lnTo>
                    <a:pt x="67548" y="67548"/>
                  </a:lnTo>
                  <a:lnTo>
                    <a:pt x="39386" y="101680"/>
                  </a:lnTo>
                  <a:lnTo>
                    <a:pt x="18123" y="140856"/>
                  </a:lnTo>
                  <a:lnTo>
                    <a:pt x="4685" y="184149"/>
                  </a:lnTo>
                  <a:lnTo>
                    <a:pt x="0" y="230632"/>
                  </a:lnTo>
                  <a:lnTo>
                    <a:pt x="0" y="1153160"/>
                  </a:lnTo>
                  <a:lnTo>
                    <a:pt x="4685" y="1199642"/>
                  </a:lnTo>
                  <a:lnTo>
                    <a:pt x="18123" y="1242935"/>
                  </a:lnTo>
                  <a:lnTo>
                    <a:pt x="39386" y="1282111"/>
                  </a:lnTo>
                  <a:lnTo>
                    <a:pt x="67548" y="1316243"/>
                  </a:lnTo>
                  <a:lnTo>
                    <a:pt x="101680" y="1344405"/>
                  </a:lnTo>
                  <a:lnTo>
                    <a:pt x="140856" y="1365668"/>
                  </a:lnTo>
                  <a:lnTo>
                    <a:pt x="184149" y="1379106"/>
                  </a:lnTo>
                  <a:lnTo>
                    <a:pt x="230631" y="1383792"/>
                  </a:lnTo>
                  <a:lnTo>
                    <a:pt x="1633219" y="1383792"/>
                  </a:lnTo>
                  <a:lnTo>
                    <a:pt x="1679702" y="1379106"/>
                  </a:lnTo>
                  <a:lnTo>
                    <a:pt x="1722995" y="1365668"/>
                  </a:lnTo>
                  <a:lnTo>
                    <a:pt x="1762171" y="1344405"/>
                  </a:lnTo>
                  <a:lnTo>
                    <a:pt x="1796303" y="1316243"/>
                  </a:lnTo>
                  <a:lnTo>
                    <a:pt x="1824465" y="1282111"/>
                  </a:lnTo>
                  <a:lnTo>
                    <a:pt x="1845728" y="1242935"/>
                  </a:lnTo>
                  <a:lnTo>
                    <a:pt x="1859166" y="1199642"/>
                  </a:lnTo>
                  <a:lnTo>
                    <a:pt x="1863852" y="1153160"/>
                  </a:lnTo>
                  <a:lnTo>
                    <a:pt x="1863852" y="230632"/>
                  </a:lnTo>
                  <a:lnTo>
                    <a:pt x="1859166" y="184149"/>
                  </a:lnTo>
                  <a:lnTo>
                    <a:pt x="1845728" y="140856"/>
                  </a:lnTo>
                  <a:lnTo>
                    <a:pt x="1824465" y="101680"/>
                  </a:lnTo>
                  <a:lnTo>
                    <a:pt x="1796303" y="67548"/>
                  </a:lnTo>
                  <a:lnTo>
                    <a:pt x="1762171" y="39386"/>
                  </a:lnTo>
                  <a:lnTo>
                    <a:pt x="1722995" y="18123"/>
                  </a:lnTo>
                  <a:lnTo>
                    <a:pt x="1679702" y="4685"/>
                  </a:lnTo>
                  <a:lnTo>
                    <a:pt x="1633219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02886" y="2455926"/>
              <a:ext cx="1864360" cy="1384300"/>
            </a:xfrm>
            <a:custGeom>
              <a:avLst/>
              <a:gdLst/>
              <a:ahLst/>
              <a:cxnLst/>
              <a:rect l="l" t="t" r="r" b="b"/>
              <a:pathLst>
                <a:path w="1864359" h="1384300">
                  <a:moveTo>
                    <a:pt x="0" y="230632"/>
                  </a:moveTo>
                  <a:lnTo>
                    <a:pt x="4685" y="184149"/>
                  </a:lnTo>
                  <a:lnTo>
                    <a:pt x="18123" y="140856"/>
                  </a:lnTo>
                  <a:lnTo>
                    <a:pt x="39386" y="101680"/>
                  </a:lnTo>
                  <a:lnTo>
                    <a:pt x="67548" y="67548"/>
                  </a:lnTo>
                  <a:lnTo>
                    <a:pt x="101680" y="39386"/>
                  </a:lnTo>
                  <a:lnTo>
                    <a:pt x="140856" y="18123"/>
                  </a:lnTo>
                  <a:lnTo>
                    <a:pt x="184149" y="4685"/>
                  </a:lnTo>
                  <a:lnTo>
                    <a:pt x="230631" y="0"/>
                  </a:lnTo>
                  <a:lnTo>
                    <a:pt x="1633219" y="0"/>
                  </a:lnTo>
                  <a:lnTo>
                    <a:pt x="1679702" y="4685"/>
                  </a:lnTo>
                  <a:lnTo>
                    <a:pt x="1722995" y="18123"/>
                  </a:lnTo>
                  <a:lnTo>
                    <a:pt x="1762171" y="39386"/>
                  </a:lnTo>
                  <a:lnTo>
                    <a:pt x="1796303" y="67548"/>
                  </a:lnTo>
                  <a:lnTo>
                    <a:pt x="1824465" y="101680"/>
                  </a:lnTo>
                  <a:lnTo>
                    <a:pt x="1845728" y="140856"/>
                  </a:lnTo>
                  <a:lnTo>
                    <a:pt x="1859166" y="184149"/>
                  </a:lnTo>
                  <a:lnTo>
                    <a:pt x="1863852" y="230632"/>
                  </a:lnTo>
                  <a:lnTo>
                    <a:pt x="1863852" y="1153160"/>
                  </a:lnTo>
                  <a:lnTo>
                    <a:pt x="1859166" y="1199642"/>
                  </a:lnTo>
                  <a:lnTo>
                    <a:pt x="1845728" y="1242935"/>
                  </a:lnTo>
                  <a:lnTo>
                    <a:pt x="1824465" y="1282111"/>
                  </a:lnTo>
                  <a:lnTo>
                    <a:pt x="1796303" y="1316243"/>
                  </a:lnTo>
                  <a:lnTo>
                    <a:pt x="1762171" y="1344405"/>
                  </a:lnTo>
                  <a:lnTo>
                    <a:pt x="1722995" y="1365668"/>
                  </a:lnTo>
                  <a:lnTo>
                    <a:pt x="1679702" y="1379106"/>
                  </a:lnTo>
                  <a:lnTo>
                    <a:pt x="1633219" y="1383792"/>
                  </a:lnTo>
                  <a:lnTo>
                    <a:pt x="230631" y="1383792"/>
                  </a:lnTo>
                  <a:lnTo>
                    <a:pt x="184149" y="1379106"/>
                  </a:lnTo>
                  <a:lnTo>
                    <a:pt x="140856" y="1365668"/>
                  </a:lnTo>
                  <a:lnTo>
                    <a:pt x="101680" y="1344405"/>
                  </a:lnTo>
                  <a:lnTo>
                    <a:pt x="67548" y="1316243"/>
                  </a:lnTo>
                  <a:lnTo>
                    <a:pt x="39386" y="1282111"/>
                  </a:lnTo>
                  <a:lnTo>
                    <a:pt x="18123" y="1242935"/>
                  </a:lnTo>
                  <a:lnTo>
                    <a:pt x="4685" y="1199642"/>
                  </a:lnTo>
                  <a:lnTo>
                    <a:pt x="0" y="1153160"/>
                  </a:lnTo>
                  <a:lnTo>
                    <a:pt x="0" y="230632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926584" y="2622930"/>
            <a:ext cx="16713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ahoma"/>
                <a:cs typeface="Tahoma"/>
              </a:rPr>
              <a:t>МЕДИЦИНСКОЕ ИЗДЕЛИЕ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94020" y="3128772"/>
            <a:ext cx="624839" cy="6233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7819" y="2443733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8239" y="2357564"/>
            <a:ext cx="2795905" cy="0"/>
          </a:xfrm>
          <a:custGeom>
            <a:avLst/>
            <a:gdLst/>
            <a:ahLst/>
            <a:cxnLst/>
            <a:rect l="l" t="t" r="r" b="b"/>
            <a:pathLst>
              <a:path w="2795904">
                <a:moveTo>
                  <a:pt x="0" y="0"/>
                </a:moveTo>
                <a:lnTo>
                  <a:pt x="2795778" y="0"/>
                </a:lnTo>
              </a:path>
            </a:pathLst>
          </a:custGeom>
          <a:ln w="33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7494" y="2357564"/>
            <a:ext cx="1355725" cy="0"/>
          </a:xfrm>
          <a:custGeom>
            <a:avLst/>
            <a:gdLst/>
            <a:ahLst/>
            <a:cxnLst/>
            <a:rect l="l" t="t" r="r" b="b"/>
            <a:pathLst>
              <a:path w="1355725">
                <a:moveTo>
                  <a:pt x="0" y="0"/>
                </a:moveTo>
                <a:lnTo>
                  <a:pt x="1355598" y="0"/>
                </a:lnTo>
              </a:path>
            </a:pathLst>
          </a:custGeom>
          <a:ln w="33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31423" y="2443733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1591"/>
                </a:lnTo>
              </a:path>
            </a:pathLst>
          </a:custGeom>
          <a:ln w="12192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5820" y="2458973"/>
            <a:ext cx="0" cy="297180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0"/>
                </a:moveTo>
                <a:lnTo>
                  <a:pt x="0" y="296799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043876" y="1075880"/>
            <a:ext cx="9603105" cy="1396365"/>
            <a:chOff x="1043876" y="1075880"/>
            <a:chExt cx="9603105" cy="1396365"/>
          </a:xfrm>
        </p:grpSpPr>
        <p:sp>
          <p:nvSpPr>
            <p:cNvPr id="8" name="object 8"/>
            <p:cNvSpPr/>
            <p:nvPr/>
          </p:nvSpPr>
          <p:spPr>
            <a:xfrm>
              <a:off x="5774753" y="2075687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89"/>
                  </a:lnTo>
                </a:path>
              </a:pathLst>
            </a:custGeom>
            <a:ln w="158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4018" y="2148077"/>
              <a:ext cx="1903730" cy="311150"/>
            </a:xfrm>
            <a:custGeom>
              <a:avLst/>
              <a:gdLst/>
              <a:ahLst/>
              <a:cxnLst/>
              <a:rect l="l" t="t" r="r" b="b"/>
              <a:pathLst>
                <a:path w="1903729" h="311150">
                  <a:moveTo>
                    <a:pt x="0" y="310896"/>
                  </a:moveTo>
                  <a:lnTo>
                    <a:pt x="1903476" y="310896"/>
                  </a:lnTo>
                  <a:lnTo>
                    <a:pt x="1903476" y="0"/>
                  </a:lnTo>
                  <a:lnTo>
                    <a:pt x="0" y="0"/>
                  </a:lnTo>
                  <a:lnTo>
                    <a:pt x="0" y="31089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6893" y="1088897"/>
              <a:ext cx="9577070" cy="981710"/>
            </a:xfrm>
            <a:custGeom>
              <a:avLst/>
              <a:gdLst/>
              <a:ahLst/>
              <a:cxnLst/>
              <a:rect l="l" t="t" r="r" b="b"/>
              <a:pathLst>
                <a:path w="9577070" h="981710">
                  <a:moveTo>
                    <a:pt x="9413240" y="0"/>
                  </a:moveTo>
                  <a:lnTo>
                    <a:pt x="163575" y="0"/>
                  </a:lnTo>
                  <a:lnTo>
                    <a:pt x="120088" y="5846"/>
                  </a:lnTo>
                  <a:lnTo>
                    <a:pt x="81012" y="22342"/>
                  </a:lnTo>
                  <a:lnTo>
                    <a:pt x="47907" y="47926"/>
                  </a:lnTo>
                  <a:lnTo>
                    <a:pt x="22331" y="81035"/>
                  </a:lnTo>
                  <a:lnTo>
                    <a:pt x="5842" y="120106"/>
                  </a:lnTo>
                  <a:lnTo>
                    <a:pt x="0" y="163575"/>
                  </a:lnTo>
                  <a:lnTo>
                    <a:pt x="0" y="817879"/>
                  </a:lnTo>
                  <a:lnTo>
                    <a:pt x="5842" y="861349"/>
                  </a:lnTo>
                  <a:lnTo>
                    <a:pt x="22331" y="900420"/>
                  </a:lnTo>
                  <a:lnTo>
                    <a:pt x="47907" y="933529"/>
                  </a:lnTo>
                  <a:lnTo>
                    <a:pt x="81012" y="959113"/>
                  </a:lnTo>
                  <a:lnTo>
                    <a:pt x="120088" y="975609"/>
                  </a:lnTo>
                  <a:lnTo>
                    <a:pt x="163575" y="981455"/>
                  </a:lnTo>
                  <a:lnTo>
                    <a:pt x="9413240" y="981455"/>
                  </a:lnTo>
                  <a:lnTo>
                    <a:pt x="9456709" y="975609"/>
                  </a:lnTo>
                  <a:lnTo>
                    <a:pt x="9495780" y="959113"/>
                  </a:lnTo>
                  <a:lnTo>
                    <a:pt x="9528889" y="933529"/>
                  </a:lnTo>
                  <a:lnTo>
                    <a:pt x="9554473" y="900420"/>
                  </a:lnTo>
                  <a:lnTo>
                    <a:pt x="9570969" y="861349"/>
                  </a:lnTo>
                  <a:lnTo>
                    <a:pt x="9576816" y="817879"/>
                  </a:lnTo>
                  <a:lnTo>
                    <a:pt x="9576816" y="163575"/>
                  </a:lnTo>
                  <a:lnTo>
                    <a:pt x="9570969" y="120106"/>
                  </a:lnTo>
                  <a:lnTo>
                    <a:pt x="9554473" y="81035"/>
                  </a:lnTo>
                  <a:lnTo>
                    <a:pt x="9528889" y="47926"/>
                  </a:lnTo>
                  <a:lnTo>
                    <a:pt x="9495780" y="22342"/>
                  </a:lnTo>
                  <a:lnTo>
                    <a:pt x="9456709" y="5846"/>
                  </a:lnTo>
                  <a:lnTo>
                    <a:pt x="9413240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6893" y="1088897"/>
              <a:ext cx="9577070" cy="981710"/>
            </a:xfrm>
            <a:custGeom>
              <a:avLst/>
              <a:gdLst/>
              <a:ahLst/>
              <a:cxnLst/>
              <a:rect l="l" t="t" r="r" b="b"/>
              <a:pathLst>
                <a:path w="9577070" h="981710">
                  <a:moveTo>
                    <a:pt x="0" y="163575"/>
                  </a:moveTo>
                  <a:lnTo>
                    <a:pt x="5842" y="120106"/>
                  </a:lnTo>
                  <a:lnTo>
                    <a:pt x="22331" y="81035"/>
                  </a:lnTo>
                  <a:lnTo>
                    <a:pt x="47907" y="47926"/>
                  </a:lnTo>
                  <a:lnTo>
                    <a:pt x="81012" y="22342"/>
                  </a:lnTo>
                  <a:lnTo>
                    <a:pt x="120088" y="5846"/>
                  </a:lnTo>
                  <a:lnTo>
                    <a:pt x="163575" y="0"/>
                  </a:lnTo>
                  <a:lnTo>
                    <a:pt x="9413240" y="0"/>
                  </a:lnTo>
                  <a:lnTo>
                    <a:pt x="9456709" y="5846"/>
                  </a:lnTo>
                  <a:lnTo>
                    <a:pt x="9495780" y="22342"/>
                  </a:lnTo>
                  <a:lnTo>
                    <a:pt x="9528889" y="47926"/>
                  </a:lnTo>
                  <a:lnTo>
                    <a:pt x="9554473" y="81035"/>
                  </a:lnTo>
                  <a:lnTo>
                    <a:pt x="9570969" y="120106"/>
                  </a:lnTo>
                  <a:lnTo>
                    <a:pt x="9576816" y="163575"/>
                  </a:lnTo>
                  <a:lnTo>
                    <a:pt x="9576816" y="817879"/>
                  </a:lnTo>
                  <a:lnTo>
                    <a:pt x="9570969" y="861349"/>
                  </a:lnTo>
                  <a:lnTo>
                    <a:pt x="9554473" y="900420"/>
                  </a:lnTo>
                  <a:lnTo>
                    <a:pt x="9528889" y="933529"/>
                  </a:lnTo>
                  <a:lnTo>
                    <a:pt x="9495780" y="959113"/>
                  </a:lnTo>
                  <a:lnTo>
                    <a:pt x="9456709" y="975609"/>
                  </a:lnTo>
                  <a:lnTo>
                    <a:pt x="9413240" y="981455"/>
                  </a:lnTo>
                  <a:lnTo>
                    <a:pt x="163575" y="981455"/>
                  </a:lnTo>
                  <a:lnTo>
                    <a:pt x="120088" y="975609"/>
                  </a:lnTo>
                  <a:lnTo>
                    <a:pt x="81012" y="959113"/>
                  </a:lnTo>
                  <a:lnTo>
                    <a:pt x="47907" y="933529"/>
                  </a:lnTo>
                  <a:lnTo>
                    <a:pt x="22331" y="900420"/>
                  </a:lnTo>
                  <a:lnTo>
                    <a:pt x="5842" y="861349"/>
                  </a:lnTo>
                  <a:lnTo>
                    <a:pt x="0" y="817879"/>
                  </a:lnTo>
                  <a:lnTo>
                    <a:pt x="0" y="16357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323446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534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44060"/>
                </a:solidFill>
                <a:latin typeface="Tahoma"/>
                <a:cs typeface="Tahoma"/>
              </a:rPr>
              <a:t>ЭКСПЕРИМЕНТ</a:t>
            </a:r>
            <a:r>
              <a:rPr sz="2000" b="1" spc="-8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ahoma"/>
                <a:cs typeface="Tahoma"/>
              </a:rPr>
              <a:t>ПО</a:t>
            </a:r>
            <a:r>
              <a:rPr sz="2000" b="1" spc="-5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ahoma"/>
                <a:cs typeface="Tahoma"/>
              </a:rPr>
              <a:t>МАРКИРОВКЕ</a:t>
            </a:r>
            <a:r>
              <a:rPr sz="2000" b="1" spc="-8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ahoma"/>
                <a:cs typeface="Tahoma"/>
              </a:rPr>
              <a:t>МЕДИЦИНСКИХ</a:t>
            </a:r>
            <a:r>
              <a:rPr sz="2000" b="1" spc="-6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244060"/>
                </a:solidFill>
                <a:latin typeface="Tahoma"/>
                <a:cs typeface="Tahoma"/>
              </a:rPr>
              <a:t>ИЗДЕЛИЙ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32712" y="1194942"/>
            <a:ext cx="92176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Постановление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Правительства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Российской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Федерации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09.02.2022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№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137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«О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проведении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территории Российской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Федерации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эксперимента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маркировке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отдельных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видов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медицинских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изделий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средствами идентификации»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58049" y="2365057"/>
            <a:ext cx="4712970" cy="1750060"/>
            <a:chOff x="1158049" y="2365057"/>
            <a:chExt cx="4712970" cy="1750060"/>
          </a:xfrm>
        </p:grpSpPr>
        <p:sp>
          <p:nvSpPr>
            <p:cNvPr id="16" name="object 16"/>
            <p:cNvSpPr/>
            <p:nvPr/>
          </p:nvSpPr>
          <p:spPr>
            <a:xfrm>
              <a:off x="1162811" y="2369820"/>
              <a:ext cx="0" cy="396240"/>
            </a:xfrm>
            <a:custGeom>
              <a:avLst/>
              <a:gdLst/>
              <a:ahLst/>
              <a:cxnLst/>
              <a:rect l="l" t="t" r="r" b="b"/>
              <a:pathLst>
                <a:path h="396239">
                  <a:moveTo>
                    <a:pt x="0" y="0"/>
                  </a:moveTo>
                  <a:lnTo>
                    <a:pt x="0" y="395985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38550" y="2765298"/>
              <a:ext cx="2219325" cy="1336675"/>
            </a:xfrm>
            <a:custGeom>
              <a:avLst/>
              <a:gdLst/>
              <a:ahLst/>
              <a:cxnLst/>
              <a:rect l="l" t="t" r="r" b="b"/>
              <a:pathLst>
                <a:path w="2219325" h="1336675">
                  <a:moveTo>
                    <a:pt x="2218944" y="0"/>
                  </a:moveTo>
                  <a:lnTo>
                    <a:pt x="0" y="0"/>
                  </a:lnTo>
                  <a:lnTo>
                    <a:pt x="0" y="1336547"/>
                  </a:lnTo>
                  <a:lnTo>
                    <a:pt x="2218944" y="1336547"/>
                  </a:lnTo>
                  <a:lnTo>
                    <a:pt x="2218944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38550" y="2765298"/>
              <a:ext cx="2219325" cy="1336675"/>
            </a:xfrm>
            <a:custGeom>
              <a:avLst/>
              <a:gdLst/>
              <a:ahLst/>
              <a:cxnLst/>
              <a:rect l="l" t="t" r="r" b="b"/>
              <a:pathLst>
                <a:path w="2219325" h="1336675">
                  <a:moveTo>
                    <a:pt x="0" y="1336547"/>
                  </a:moveTo>
                  <a:lnTo>
                    <a:pt x="2218944" y="1336547"/>
                  </a:lnTo>
                  <a:lnTo>
                    <a:pt x="2218944" y="0"/>
                  </a:lnTo>
                  <a:lnTo>
                    <a:pt x="0" y="0"/>
                  </a:lnTo>
                  <a:lnTo>
                    <a:pt x="0" y="1336547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16782" y="3094101"/>
            <a:ext cx="202438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Times New Roman"/>
                <a:cs typeface="Times New Roman"/>
              </a:rPr>
              <a:t>Санитарно-гигиенические </a:t>
            </a:r>
            <a:r>
              <a:rPr sz="1400" dirty="0">
                <a:latin typeface="Times New Roman"/>
                <a:cs typeface="Times New Roman"/>
              </a:rPr>
              <a:t>изделия,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используемые </a:t>
            </a: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недержании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6072" y="2348293"/>
            <a:ext cx="2355215" cy="1766570"/>
            <a:chOff x="326072" y="2348293"/>
            <a:chExt cx="2355215" cy="1766570"/>
          </a:xfrm>
        </p:grpSpPr>
        <p:sp>
          <p:nvSpPr>
            <p:cNvPr id="21" name="object 21"/>
            <p:cNvSpPr/>
            <p:nvPr/>
          </p:nvSpPr>
          <p:spPr>
            <a:xfrm>
              <a:off x="2676143" y="2353055"/>
              <a:ext cx="0" cy="411480"/>
            </a:xfrm>
            <a:custGeom>
              <a:avLst/>
              <a:gdLst/>
              <a:ahLst/>
              <a:cxnLst/>
              <a:rect l="l" t="t" r="r" b="b"/>
              <a:pathLst>
                <a:path h="411480">
                  <a:moveTo>
                    <a:pt x="0" y="0"/>
                  </a:moveTo>
                  <a:lnTo>
                    <a:pt x="0" y="411226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9089" y="2765297"/>
              <a:ext cx="1205865" cy="1336675"/>
            </a:xfrm>
            <a:custGeom>
              <a:avLst/>
              <a:gdLst/>
              <a:ahLst/>
              <a:cxnLst/>
              <a:rect l="l" t="t" r="r" b="b"/>
              <a:pathLst>
                <a:path w="1205865" h="1336675">
                  <a:moveTo>
                    <a:pt x="1205484" y="0"/>
                  </a:moveTo>
                  <a:lnTo>
                    <a:pt x="0" y="0"/>
                  </a:lnTo>
                  <a:lnTo>
                    <a:pt x="0" y="1336547"/>
                  </a:lnTo>
                  <a:lnTo>
                    <a:pt x="1205484" y="1336547"/>
                  </a:lnTo>
                  <a:lnTo>
                    <a:pt x="1205484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9089" y="2765297"/>
              <a:ext cx="1205865" cy="1336675"/>
            </a:xfrm>
            <a:custGeom>
              <a:avLst/>
              <a:gdLst/>
              <a:ahLst/>
              <a:cxnLst/>
              <a:rect l="l" t="t" r="r" b="b"/>
              <a:pathLst>
                <a:path w="1205865" h="1336675">
                  <a:moveTo>
                    <a:pt x="0" y="1336547"/>
                  </a:moveTo>
                  <a:lnTo>
                    <a:pt x="1205484" y="1336547"/>
                  </a:lnTo>
                  <a:lnTo>
                    <a:pt x="1205484" y="0"/>
                  </a:lnTo>
                  <a:lnTo>
                    <a:pt x="0" y="0"/>
                  </a:lnTo>
                  <a:lnTo>
                    <a:pt x="0" y="133654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17372" y="3210560"/>
            <a:ext cx="929640" cy="4591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50165">
              <a:lnSpc>
                <a:spcPct val="103000"/>
              </a:lnSpc>
              <a:spcBef>
                <a:spcPts val="50"/>
              </a:spcBef>
            </a:pPr>
            <a:r>
              <a:rPr sz="1400" spc="-10" dirty="0">
                <a:latin typeface="Times New Roman"/>
                <a:cs typeface="Times New Roman"/>
              </a:rPr>
              <a:t>Стенты коронарные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856168" y="2753804"/>
            <a:ext cx="1640205" cy="1361440"/>
            <a:chOff x="1856168" y="2753804"/>
            <a:chExt cx="1640205" cy="1361440"/>
          </a:xfrm>
        </p:grpSpPr>
        <p:sp>
          <p:nvSpPr>
            <p:cNvPr id="26" name="object 26"/>
            <p:cNvSpPr/>
            <p:nvPr/>
          </p:nvSpPr>
          <p:spPr>
            <a:xfrm>
              <a:off x="1869185" y="2766822"/>
              <a:ext cx="1614170" cy="1335405"/>
            </a:xfrm>
            <a:custGeom>
              <a:avLst/>
              <a:gdLst/>
              <a:ahLst/>
              <a:cxnLst/>
              <a:rect l="l" t="t" r="r" b="b"/>
              <a:pathLst>
                <a:path w="1614170" h="1335404">
                  <a:moveTo>
                    <a:pt x="1613915" y="0"/>
                  </a:moveTo>
                  <a:lnTo>
                    <a:pt x="0" y="0"/>
                  </a:lnTo>
                  <a:lnTo>
                    <a:pt x="0" y="1335023"/>
                  </a:lnTo>
                  <a:lnTo>
                    <a:pt x="1613915" y="1335023"/>
                  </a:lnTo>
                  <a:lnTo>
                    <a:pt x="1613915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69185" y="2766822"/>
              <a:ext cx="1614170" cy="1335405"/>
            </a:xfrm>
            <a:custGeom>
              <a:avLst/>
              <a:gdLst/>
              <a:ahLst/>
              <a:cxnLst/>
              <a:rect l="l" t="t" r="r" b="b"/>
              <a:pathLst>
                <a:path w="1614170" h="1335404">
                  <a:moveTo>
                    <a:pt x="0" y="1335023"/>
                  </a:moveTo>
                  <a:lnTo>
                    <a:pt x="1613915" y="1335023"/>
                  </a:lnTo>
                  <a:lnTo>
                    <a:pt x="1613915" y="0"/>
                  </a:lnTo>
                  <a:lnTo>
                    <a:pt x="0" y="0"/>
                  </a:lnTo>
                  <a:lnTo>
                    <a:pt x="0" y="133502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947798" y="2988310"/>
            <a:ext cx="138430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795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Times New Roman"/>
                <a:cs typeface="Times New Roman"/>
              </a:rPr>
              <a:t>Аппараты </a:t>
            </a:r>
            <a:r>
              <a:rPr sz="1400" dirty="0">
                <a:latin typeface="Times New Roman"/>
                <a:cs typeface="Times New Roman"/>
              </a:rPr>
              <a:t>слуховые,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кроме </a:t>
            </a:r>
            <a:r>
              <a:rPr sz="1400" dirty="0">
                <a:latin typeface="Times New Roman"/>
                <a:cs typeface="Times New Roman"/>
              </a:rPr>
              <a:t>частей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принадлежностей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75342" y="2772917"/>
            <a:ext cx="2182495" cy="1343025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1440" marR="88265">
              <a:lnSpc>
                <a:spcPct val="100000"/>
              </a:lnSpc>
              <a:spcBef>
                <a:spcPts val="204"/>
              </a:spcBef>
            </a:pPr>
            <a:r>
              <a:rPr sz="1400" dirty="0">
                <a:latin typeface="Times New Roman"/>
                <a:cs typeface="Times New Roman"/>
              </a:rPr>
              <a:t>Обувь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ортопедическая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вкладные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корригирующие элементы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для</a:t>
            </a:r>
            <a:endParaRPr sz="1400">
              <a:latin typeface="Times New Roman"/>
              <a:cs typeface="Times New Roman"/>
            </a:endParaRPr>
          </a:p>
          <a:p>
            <a:pPr marL="91440" marR="38354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ортопедической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обуви </a:t>
            </a:r>
            <a:r>
              <a:rPr sz="1400" dirty="0">
                <a:latin typeface="Times New Roman"/>
                <a:cs typeface="Times New Roman"/>
              </a:rPr>
              <a:t>(в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числе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стельки, полустельки)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130988" y="2743136"/>
            <a:ext cx="1450975" cy="1372235"/>
            <a:chOff x="6130988" y="2743136"/>
            <a:chExt cx="1450975" cy="1372235"/>
          </a:xfrm>
        </p:grpSpPr>
        <p:sp>
          <p:nvSpPr>
            <p:cNvPr id="31" name="object 31"/>
            <p:cNvSpPr/>
            <p:nvPr/>
          </p:nvSpPr>
          <p:spPr>
            <a:xfrm>
              <a:off x="6144006" y="2756153"/>
              <a:ext cx="1424940" cy="1346200"/>
            </a:xfrm>
            <a:custGeom>
              <a:avLst/>
              <a:gdLst/>
              <a:ahLst/>
              <a:cxnLst/>
              <a:rect l="l" t="t" r="r" b="b"/>
              <a:pathLst>
                <a:path w="1424940" h="1346200">
                  <a:moveTo>
                    <a:pt x="1424940" y="0"/>
                  </a:moveTo>
                  <a:lnTo>
                    <a:pt x="0" y="0"/>
                  </a:lnTo>
                  <a:lnTo>
                    <a:pt x="0" y="1345692"/>
                  </a:lnTo>
                  <a:lnTo>
                    <a:pt x="1424940" y="134569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44006" y="2756153"/>
              <a:ext cx="1424940" cy="1346200"/>
            </a:xfrm>
            <a:custGeom>
              <a:avLst/>
              <a:gdLst/>
              <a:ahLst/>
              <a:cxnLst/>
              <a:rect l="l" t="t" r="r" b="b"/>
              <a:pathLst>
                <a:path w="1424940" h="1346200">
                  <a:moveTo>
                    <a:pt x="0" y="1345692"/>
                  </a:moveTo>
                  <a:lnTo>
                    <a:pt x="1424940" y="134569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134569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223253" y="3196844"/>
            <a:ext cx="11830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Times New Roman"/>
                <a:cs typeface="Times New Roman"/>
              </a:rPr>
              <a:t>Компьютерные </a:t>
            </a:r>
            <a:r>
              <a:rPr sz="1400" spc="-10" dirty="0">
                <a:latin typeface="Times New Roman"/>
                <a:cs typeface="Times New Roman"/>
              </a:rPr>
              <a:t>томографы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213092" y="2346960"/>
            <a:ext cx="0" cy="408940"/>
          </a:xfrm>
          <a:custGeom>
            <a:avLst/>
            <a:gdLst/>
            <a:ahLst/>
            <a:cxnLst/>
            <a:rect l="l" t="t" r="r" b="b"/>
            <a:pathLst>
              <a:path h="408939">
                <a:moveTo>
                  <a:pt x="0" y="0"/>
                </a:moveTo>
                <a:lnTo>
                  <a:pt x="0" y="408813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9469" y="4405484"/>
            <a:ext cx="1464384" cy="1076780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219456" y="4186428"/>
            <a:ext cx="11188954" cy="2485009"/>
            <a:chOff x="219456" y="4186428"/>
            <a:chExt cx="11188954" cy="2485009"/>
          </a:xfrm>
        </p:grpSpPr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4296156"/>
              <a:ext cx="1648968" cy="148132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1095" y="4296156"/>
              <a:ext cx="3986783" cy="148285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4540" y="4186428"/>
              <a:ext cx="2212848" cy="14767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1608" y="4596384"/>
              <a:ext cx="779598" cy="115823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39090" y="5807202"/>
              <a:ext cx="11069320" cy="864235"/>
            </a:xfrm>
            <a:custGeom>
              <a:avLst/>
              <a:gdLst/>
              <a:ahLst/>
              <a:cxnLst/>
              <a:rect l="l" t="t" r="r" b="b"/>
              <a:pathLst>
                <a:path w="11069320" h="864234">
                  <a:moveTo>
                    <a:pt x="10924793" y="0"/>
                  </a:moveTo>
                  <a:lnTo>
                    <a:pt x="144030" y="0"/>
                  </a:lnTo>
                  <a:lnTo>
                    <a:pt x="98503" y="7342"/>
                  </a:lnTo>
                  <a:lnTo>
                    <a:pt x="58965" y="27787"/>
                  </a:lnTo>
                  <a:lnTo>
                    <a:pt x="27787" y="58965"/>
                  </a:lnTo>
                  <a:lnTo>
                    <a:pt x="7342" y="98503"/>
                  </a:lnTo>
                  <a:lnTo>
                    <a:pt x="0" y="144030"/>
                  </a:lnTo>
                  <a:lnTo>
                    <a:pt x="0" y="720077"/>
                  </a:lnTo>
                  <a:lnTo>
                    <a:pt x="7342" y="765604"/>
                  </a:lnTo>
                  <a:lnTo>
                    <a:pt x="27787" y="805142"/>
                  </a:lnTo>
                  <a:lnTo>
                    <a:pt x="58965" y="836320"/>
                  </a:lnTo>
                  <a:lnTo>
                    <a:pt x="98503" y="856765"/>
                  </a:lnTo>
                  <a:lnTo>
                    <a:pt x="144030" y="864108"/>
                  </a:lnTo>
                  <a:lnTo>
                    <a:pt x="10924793" y="864108"/>
                  </a:lnTo>
                  <a:lnTo>
                    <a:pt x="10970300" y="856765"/>
                  </a:lnTo>
                  <a:lnTo>
                    <a:pt x="11009833" y="836320"/>
                  </a:lnTo>
                  <a:lnTo>
                    <a:pt x="11041014" y="805142"/>
                  </a:lnTo>
                  <a:lnTo>
                    <a:pt x="11061466" y="765604"/>
                  </a:lnTo>
                  <a:lnTo>
                    <a:pt x="11068812" y="720077"/>
                  </a:lnTo>
                  <a:lnTo>
                    <a:pt x="11068812" y="144030"/>
                  </a:lnTo>
                  <a:lnTo>
                    <a:pt x="11061466" y="98503"/>
                  </a:lnTo>
                  <a:lnTo>
                    <a:pt x="11041014" y="58965"/>
                  </a:lnTo>
                  <a:lnTo>
                    <a:pt x="11009833" y="27787"/>
                  </a:lnTo>
                  <a:lnTo>
                    <a:pt x="10970300" y="7342"/>
                  </a:lnTo>
                  <a:lnTo>
                    <a:pt x="10924793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9090" y="5807202"/>
              <a:ext cx="11069320" cy="864235"/>
            </a:xfrm>
            <a:custGeom>
              <a:avLst/>
              <a:gdLst/>
              <a:ahLst/>
              <a:cxnLst/>
              <a:rect l="l" t="t" r="r" b="b"/>
              <a:pathLst>
                <a:path w="11069320" h="864234">
                  <a:moveTo>
                    <a:pt x="0" y="144030"/>
                  </a:moveTo>
                  <a:lnTo>
                    <a:pt x="7342" y="98503"/>
                  </a:lnTo>
                  <a:lnTo>
                    <a:pt x="27787" y="58965"/>
                  </a:lnTo>
                  <a:lnTo>
                    <a:pt x="58965" y="27787"/>
                  </a:lnTo>
                  <a:lnTo>
                    <a:pt x="98503" y="7342"/>
                  </a:lnTo>
                  <a:lnTo>
                    <a:pt x="144030" y="0"/>
                  </a:lnTo>
                  <a:lnTo>
                    <a:pt x="10924793" y="0"/>
                  </a:lnTo>
                  <a:lnTo>
                    <a:pt x="10970300" y="7342"/>
                  </a:lnTo>
                  <a:lnTo>
                    <a:pt x="11009833" y="27787"/>
                  </a:lnTo>
                  <a:lnTo>
                    <a:pt x="11041014" y="58965"/>
                  </a:lnTo>
                  <a:lnTo>
                    <a:pt x="11061466" y="98503"/>
                  </a:lnTo>
                  <a:lnTo>
                    <a:pt x="11068812" y="144030"/>
                  </a:lnTo>
                  <a:lnTo>
                    <a:pt x="11068812" y="720077"/>
                  </a:lnTo>
                  <a:lnTo>
                    <a:pt x="11061466" y="765604"/>
                  </a:lnTo>
                  <a:lnTo>
                    <a:pt x="11041014" y="805142"/>
                  </a:lnTo>
                  <a:lnTo>
                    <a:pt x="11009833" y="836320"/>
                  </a:lnTo>
                  <a:lnTo>
                    <a:pt x="10970300" y="856765"/>
                  </a:lnTo>
                  <a:lnTo>
                    <a:pt x="10924793" y="864108"/>
                  </a:lnTo>
                  <a:lnTo>
                    <a:pt x="144030" y="864108"/>
                  </a:lnTo>
                  <a:lnTo>
                    <a:pt x="98503" y="856765"/>
                  </a:lnTo>
                  <a:lnTo>
                    <a:pt x="58965" y="836320"/>
                  </a:lnTo>
                  <a:lnTo>
                    <a:pt x="27787" y="805142"/>
                  </a:lnTo>
                  <a:lnTo>
                    <a:pt x="7342" y="765604"/>
                  </a:lnTo>
                  <a:lnTo>
                    <a:pt x="0" y="720077"/>
                  </a:lnTo>
                  <a:lnTo>
                    <a:pt x="0" y="14403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258314" y="6099759"/>
            <a:ext cx="7225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dirty="0">
                <a:latin typeface="Times New Roman"/>
                <a:cs typeface="Times New Roman"/>
              </a:rPr>
              <a:t>С</a:t>
            </a:r>
            <a:r>
              <a:rPr sz="1600" b="1" dirty="0" err="1">
                <a:latin typeface="Times New Roman"/>
                <a:cs typeface="Times New Roman"/>
              </a:rPr>
              <a:t>рок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проведения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эксперимента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15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февраля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2022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года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по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31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августа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2023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года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3434" y="598169"/>
            <a:ext cx="3736340" cy="0"/>
          </a:xfrm>
          <a:custGeom>
            <a:avLst/>
            <a:gdLst/>
            <a:ahLst/>
            <a:cxnLst/>
            <a:rect l="l" t="t" r="r" b="b"/>
            <a:pathLst>
              <a:path w="3736340">
                <a:moveTo>
                  <a:pt x="0" y="0"/>
                </a:moveTo>
                <a:lnTo>
                  <a:pt x="3735958" y="0"/>
                </a:lnTo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076438" y="2611373"/>
            <a:ext cx="1853564" cy="1899285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1440" marR="309880">
              <a:lnSpc>
                <a:spcPts val="1400"/>
              </a:lnSpc>
              <a:spcBef>
                <a:spcPts val="440"/>
              </a:spcBef>
            </a:pPr>
            <a:r>
              <a:rPr sz="1300" spc="-10" dirty="0">
                <a:latin typeface="Times New Roman"/>
                <a:cs typeface="Times New Roman"/>
              </a:rPr>
              <a:t>Обеззараживатели- очистители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воздуха </a:t>
            </a:r>
            <a:r>
              <a:rPr sz="1300" dirty="0">
                <a:latin typeface="Times New Roman"/>
                <a:cs typeface="Times New Roman"/>
              </a:rPr>
              <a:t>(в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т.ч.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оборудование, </a:t>
            </a:r>
            <a:r>
              <a:rPr sz="1300" spc="-10" dirty="0">
                <a:latin typeface="Times New Roman"/>
                <a:cs typeface="Times New Roman"/>
              </a:rPr>
              <a:t>бактерицидные </a:t>
            </a:r>
            <a:r>
              <a:rPr sz="1300" dirty="0">
                <a:latin typeface="Times New Roman"/>
                <a:cs typeface="Times New Roman"/>
              </a:rPr>
              <a:t>установки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и</a:t>
            </a:r>
            <a:endParaRPr sz="1300">
              <a:latin typeface="Times New Roman"/>
              <a:cs typeface="Times New Roman"/>
            </a:endParaRPr>
          </a:p>
          <a:p>
            <a:pPr marL="91440">
              <a:lnSpc>
                <a:spcPts val="1325"/>
              </a:lnSpc>
            </a:pPr>
            <a:r>
              <a:rPr sz="1300" spc="-10" dirty="0">
                <a:latin typeface="Times New Roman"/>
                <a:cs typeface="Times New Roman"/>
              </a:rPr>
              <a:t>рециркуляторы,</a:t>
            </a:r>
            <a:endParaRPr sz="1300">
              <a:latin typeface="Times New Roman"/>
              <a:cs typeface="Times New Roman"/>
            </a:endParaRPr>
          </a:p>
          <a:p>
            <a:pPr marL="91440" marR="487680">
              <a:lnSpc>
                <a:spcPts val="1400"/>
              </a:lnSpc>
              <a:spcBef>
                <a:spcPts val="105"/>
              </a:spcBef>
            </a:pPr>
            <a:r>
              <a:rPr sz="1300" dirty="0">
                <a:latin typeface="Times New Roman"/>
                <a:cs typeface="Times New Roman"/>
              </a:rPr>
              <a:t>применяемые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для </a:t>
            </a:r>
            <a:r>
              <a:rPr sz="1300" spc="-10" dirty="0">
                <a:latin typeface="Times New Roman"/>
                <a:cs typeface="Times New Roman"/>
              </a:rPr>
              <a:t>фильтрования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и </a:t>
            </a:r>
            <a:r>
              <a:rPr sz="1300" dirty="0">
                <a:latin typeface="Times New Roman"/>
                <a:cs typeface="Times New Roman"/>
              </a:rPr>
              <a:t>очистки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воздуха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в </a:t>
            </a:r>
            <a:r>
              <a:rPr sz="1300" spc="-10" dirty="0">
                <a:latin typeface="Times New Roman"/>
                <a:cs typeface="Times New Roman"/>
              </a:rPr>
              <a:t>помещениях)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076181" y="2134361"/>
            <a:ext cx="1903730" cy="309880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55"/>
              </a:spcBef>
            </a:pPr>
            <a:r>
              <a:rPr sz="1800" b="1" dirty="0">
                <a:solidFill>
                  <a:srgbClr val="244060"/>
                </a:solidFill>
                <a:latin typeface="Tahoma"/>
                <a:cs typeface="Tahoma"/>
              </a:rPr>
              <a:t>С</a:t>
            </a:r>
            <a:r>
              <a:rPr sz="1800" b="1" spc="-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244060"/>
                </a:solidFill>
                <a:latin typeface="Tahoma"/>
                <a:cs typeface="Tahoma"/>
              </a:rPr>
              <a:t>01.10.2023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53078" y="2122678"/>
            <a:ext cx="1556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44060"/>
                </a:solidFill>
                <a:latin typeface="Tahoma"/>
                <a:cs typeface="Tahoma"/>
              </a:rPr>
              <a:t>С</a:t>
            </a:r>
            <a:r>
              <a:rPr sz="1800" b="1" spc="-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244060"/>
                </a:solidFill>
                <a:latin typeface="Tahoma"/>
                <a:cs typeface="Tahoma"/>
              </a:rPr>
              <a:t>01.03.2024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728" y="105537"/>
            <a:ext cx="102012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44060"/>
                </a:solidFill>
                <a:latin typeface="Tahoma"/>
                <a:cs typeface="Tahoma"/>
              </a:rPr>
              <a:t>ЭТАПЫ</a:t>
            </a:r>
            <a:r>
              <a:rPr sz="2000" b="1" spc="-4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ahoma"/>
                <a:cs typeface="Tahoma"/>
              </a:rPr>
              <a:t>ВВЕДЕНИЯ</a:t>
            </a:r>
            <a:r>
              <a:rPr sz="2000" b="1" spc="-7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ahoma"/>
                <a:cs typeface="Tahoma"/>
              </a:rPr>
              <a:t>ОБЯЗАТЕЛЬНОЙ</a:t>
            </a:r>
            <a:r>
              <a:rPr sz="2000" b="1" spc="-7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ahoma"/>
                <a:cs typeface="Tahoma"/>
              </a:rPr>
              <a:t>МАРКИРОВКИ.</a:t>
            </a:r>
            <a:r>
              <a:rPr sz="2000" b="1" spc="-8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ahoma"/>
                <a:cs typeface="Tahoma"/>
              </a:rPr>
              <a:t>МЕДИЦИНСКИЕ</a:t>
            </a:r>
            <a:r>
              <a:rPr sz="2000" b="1" spc="-7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244060"/>
                </a:solidFill>
                <a:latin typeface="Tahoma"/>
                <a:cs typeface="Tahoma"/>
              </a:rPr>
              <a:t>ИЗДЕЛИЯ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728" y="410032"/>
            <a:ext cx="370077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44060"/>
                </a:solidFill>
                <a:latin typeface="Tahoma"/>
                <a:cs typeface="Tahoma"/>
              </a:rPr>
              <a:t>ПП</a:t>
            </a:r>
            <a:r>
              <a:rPr sz="2000" b="1" spc="-3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ahoma"/>
                <a:cs typeface="Tahoma"/>
              </a:rPr>
              <a:t>РФ</a:t>
            </a:r>
            <a:r>
              <a:rPr sz="2000" b="1" spc="-2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ahoma"/>
                <a:cs typeface="Tahoma"/>
              </a:rPr>
              <a:t>№894</a:t>
            </a:r>
            <a:r>
              <a:rPr sz="2000" b="1" spc="-1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ahoma"/>
                <a:cs typeface="Tahoma"/>
              </a:rPr>
              <a:t>ОТ</a:t>
            </a:r>
            <a:r>
              <a:rPr sz="2000" b="1" spc="-2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244060"/>
                </a:solidFill>
                <a:latin typeface="Tahoma"/>
                <a:cs typeface="Tahoma"/>
              </a:rPr>
              <a:t>31.05.2023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87117" y="3444240"/>
            <a:ext cx="9524365" cy="550545"/>
            <a:chOff x="2087117" y="3444240"/>
            <a:chExt cx="9524365" cy="550545"/>
          </a:xfrm>
        </p:grpSpPr>
        <p:sp>
          <p:nvSpPr>
            <p:cNvPr id="5" name="object 5"/>
            <p:cNvSpPr/>
            <p:nvPr/>
          </p:nvSpPr>
          <p:spPr>
            <a:xfrm>
              <a:off x="2087117" y="3828288"/>
              <a:ext cx="9524365" cy="78105"/>
            </a:xfrm>
            <a:custGeom>
              <a:avLst/>
              <a:gdLst/>
              <a:ahLst/>
              <a:cxnLst/>
              <a:rect l="l" t="t" r="r" b="b"/>
              <a:pathLst>
                <a:path w="9524365" h="78104">
                  <a:moveTo>
                    <a:pt x="25907" y="25907"/>
                  </a:moveTo>
                  <a:lnTo>
                    <a:pt x="0" y="25907"/>
                  </a:lnTo>
                  <a:lnTo>
                    <a:pt x="0" y="51816"/>
                  </a:lnTo>
                  <a:lnTo>
                    <a:pt x="25907" y="51816"/>
                  </a:lnTo>
                  <a:lnTo>
                    <a:pt x="25907" y="25907"/>
                  </a:lnTo>
                  <a:close/>
                </a:path>
                <a:path w="9524365" h="78104">
                  <a:moveTo>
                    <a:pt x="77724" y="25907"/>
                  </a:moveTo>
                  <a:lnTo>
                    <a:pt x="51815" y="25907"/>
                  </a:lnTo>
                  <a:lnTo>
                    <a:pt x="51815" y="51816"/>
                  </a:lnTo>
                  <a:lnTo>
                    <a:pt x="77724" y="51816"/>
                  </a:lnTo>
                  <a:lnTo>
                    <a:pt x="77724" y="25907"/>
                  </a:lnTo>
                  <a:close/>
                </a:path>
                <a:path w="9524365" h="78104">
                  <a:moveTo>
                    <a:pt x="129539" y="25907"/>
                  </a:moveTo>
                  <a:lnTo>
                    <a:pt x="103631" y="25907"/>
                  </a:lnTo>
                  <a:lnTo>
                    <a:pt x="103631" y="51816"/>
                  </a:lnTo>
                  <a:lnTo>
                    <a:pt x="129539" y="51816"/>
                  </a:lnTo>
                  <a:lnTo>
                    <a:pt x="129539" y="25907"/>
                  </a:lnTo>
                  <a:close/>
                </a:path>
                <a:path w="9524365" h="78104">
                  <a:moveTo>
                    <a:pt x="181356" y="25907"/>
                  </a:moveTo>
                  <a:lnTo>
                    <a:pt x="155448" y="25907"/>
                  </a:lnTo>
                  <a:lnTo>
                    <a:pt x="155448" y="51816"/>
                  </a:lnTo>
                  <a:lnTo>
                    <a:pt x="181356" y="51816"/>
                  </a:lnTo>
                  <a:lnTo>
                    <a:pt x="181356" y="25907"/>
                  </a:lnTo>
                  <a:close/>
                </a:path>
                <a:path w="9524365" h="78104">
                  <a:moveTo>
                    <a:pt x="233171" y="25907"/>
                  </a:moveTo>
                  <a:lnTo>
                    <a:pt x="207263" y="25907"/>
                  </a:lnTo>
                  <a:lnTo>
                    <a:pt x="207263" y="51816"/>
                  </a:lnTo>
                  <a:lnTo>
                    <a:pt x="233171" y="51816"/>
                  </a:lnTo>
                  <a:lnTo>
                    <a:pt x="233171" y="25907"/>
                  </a:lnTo>
                  <a:close/>
                </a:path>
                <a:path w="9524365" h="78104">
                  <a:moveTo>
                    <a:pt x="284988" y="25907"/>
                  </a:moveTo>
                  <a:lnTo>
                    <a:pt x="259080" y="25907"/>
                  </a:lnTo>
                  <a:lnTo>
                    <a:pt x="259080" y="51816"/>
                  </a:lnTo>
                  <a:lnTo>
                    <a:pt x="284988" y="51816"/>
                  </a:lnTo>
                  <a:lnTo>
                    <a:pt x="284988" y="25907"/>
                  </a:lnTo>
                  <a:close/>
                </a:path>
                <a:path w="9524365" h="78104">
                  <a:moveTo>
                    <a:pt x="336804" y="25907"/>
                  </a:moveTo>
                  <a:lnTo>
                    <a:pt x="310895" y="25907"/>
                  </a:lnTo>
                  <a:lnTo>
                    <a:pt x="310895" y="51816"/>
                  </a:lnTo>
                  <a:lnTo>
                    <a:pt x="336804" y="51816"/>
                  </a:lnTo>
                  <a:lnTo>
                    <a:pt x="336804" y="25907"/>
                  </a:lnTo>
                  <a:close/>
                </a:path>
                <a:path w="9524365" h="78104">
                  <a:moveTo>
                    <a:pt x="388619" y="25907"/>
                  </a:moveTo>
                  <a:lnTo>
                    <a:pt x="362712" y="25907"/>
                  </a:lnTo>
                  <a:lnTo>
                    <a:pt x="362712" y="51816"/>
                  </a:lnTo>
                  <a:lnTo>
                    <a:pt x="388619" y="51816"/>
                  </a:lnTo>
                  <a:lnTo>
                    <a:pt x="388619" y="25907"/>
                  </a:lnTo>
                  <a:close/>
                </a:path>
                <a:path w="9524365" h="78104">
                  <a:moveTo>
                    <a:pt x="440436" y="25907"/>
                  </a:moveTo>
                  <a:lnTo>
                    <a:pt x="414527" y="25907"/>
                  </a:lnTo>
                  <a:lnTo>
                    <a:pt x="414527" y="51816"/>
                  </a:lnTo>
                  <a:lnTo>
                    <a:pt x="440436" y="51816"/>
                  </a:lnTo>
                  <a:lnTo>
                    <a:pt x="440436" y="25907"/>
                  </a:lnTo>
                  <a:close/>
                </a:path>
                <a:path w="9524365" h="78104">
                  <a:moveTo>
                    <a:pt x="492251" y="25907"/>
                  </a:moveTo>
                  <a:lnTo>
                    <a:pt x="466344" y="25907"/>
                  </a:lnTo>
                  <a:lnTo>
                    <a:pt x="466344" y="51816"/>
                  </a:lnTo>
                  <a:lnTo>
                    <a:pt x="492251" y="51816"/>
                  </a:lnTo>
                  <a:lnTo>
                    <a:pt x="492251" y="25907"/>
                  </a:lnTo>
                  <a:close/>
                </a:path>
                <a:path w="9524365" h="78104">
                  <a:moveTo>
                    <a:pt x="544068" y="25907"/>
                  </a:moveTo>
                  <a:lnTo>
                    <a:pt x="518159" y="25907"/>
                  </a:lnTo>
                  <a:lnTo>
                    <a:pt x="518159" y="51816"/>
                  </a:lnTo>
                  <a:lnTo>
                    <a:pt x="544068" y="51816"/>
                  </a:lnTo>
                  <a:lnTo>
                    <a:pt x="544068" y="25907"/>
                  </a:lnTo>
                  <a:close/>
                </a:path>
                <a:path w="9524365" h="78104">
                  <a:moveTo>
                    <a:pt x="595883" y="25907"/>
                  </a:moveTo>
                  <a:lnTo>
                    <a:pt x="569976" y="25907"/>
                  </a:lnTo>
                  <a:lnTo>
                    <a:pt x="569976" y="51816"/>
                  </a:lnTo>
                  <a:lnTo>
                    <a:pt x="595883" y="51816"/>
                  </a:lnTo>
                  <a:lnTo>
                    <a:pt x="595883" y="25907"/>
                  </a:lnTo>
                  <a:close/>
                </a:path>
                <a:path w="9524365" h="78104">
                  <a:moveTo>
                    <a:pt x="647700" y="25907"/>
                  </a:moveTo>
                  <a:lnTo>
                    <a:pt x="621792" y="25907"/>
                  </a:lnTo>
                  <a:lnTo>
                    <a:pt x="621792" y="51816"/>
                  </a:lnTo>
                  <a:lnTo>
                    <a:pt x="647700" y="51816"/>
                  </a:lnTo>
                  <a:lnTo>
                    <a:pt x="647700" y="25907"/>
                  </a:lnTo>
                  <a:close/>
                </a:path>
                <a:path w="9524365" h="78104">
                  <a:moveTo>
                    <a:pt x="699515" y="25907"/>
                  </a:moveTo>
                  <a:lnTo>
                    <a:pt x="673607" y="25907"/>
                  </a:lnTo>
                  <a:lnTo>
                    <a:pt x="673607" y="51816"/>
                  </a:lnTo>
                  <a:lnTo>
                    <a:pt x="699515" y="51816"/>
                  </a:lnTo>
                  <a:lnTo>
                    <a:pt x="699515" y="25907"/>
                  </a:lnTo>
                  <a:close/>
                </a:path>
                <a:path w="9524365" h="78104">
                  <a:moveTo>
                    <a:pt x="751332" y="25907"/>
                  </a:moveTo>
                  <a:lnTo>
                    <a:pt x="725424" y="25907"/>
                  </a:lnTo>
                  <a:lnTo>
                    <a:pt x="725424" y="51816"/>
                  </a:lnTo>
                  <a:lnTo>
                    <a:pt x="751332" y="51816"/>
                  </a:lnTo>
                  <a:lnTo>
                    <a:pt x="751332" y="25907"/>
                  </a:lnTo>
                  <a:close/>
                </a:path>
                <a:path w="9524365" h="78104">
                  <a:moveTo>
                    <a:pt x="803148" y="25907"/>
                  </a:moveTo>
                  <a:lnTo>
                    <a:pt x="777239" y="25907"/>
                  </a:lnTo>
                  <a:lnTo>
                    <a:pt x="777239" y="51816"/>
                  </a:lnTo>
                  <a:lnTo>
                    <a:pt x="803148" y="51816"/>
                  </a:lnTo>
                  <a:lnTo>
                    <a:pt x="803148" y="25907"/>
                  </a:lnTo>
                  <a:close/>
                </a:path>
                <a:path w="9524365" h="78104">
                  <a:moveTo>
                    <a:pt x="854963" y="25907"/>
                  </a:moveTo>
                  <a:lnTo>
                    <a:pt x="829056" y="25907"/>
                  </a:lnTo>
                  <a:lnTo>
                    <a:pt x="829056" y="51816"/>
                  </a:lnTo>
                  <a:lnTo>
                    <a:pt x="854963" y="51816"/>
                  </a:lnTo>
                  <a:lnTo>
                    <a:pt x="854963" y="25907"/>
                  </a:lnTo>
                  <a:close/>
                </a:path>
                <a:path w="9524365" h="78104">
                  <a:moveTo>
                    <a:pt x="906780" y="25907"/>
                  </a:moveTo>
                  <a:lnTo>
                    <a:pt x="880871" y="25907"/>
                  </a:lnTo>
                  <a:lnTo>
                    <a:pt x="880871" y="51816"/>
                  </a:lnTo>
                  <a:lnTo>
                    <a:pt x="906780" y="51816"/>
                  </a:lnTo>
                  <a:lnTo>
                    <a:pt x="906780" y="25907"/>
                  </a:lnTo>
                  <a:close/>
                </a:path>
                <a:path w="9524365" h="78104">
                  <a:moveTo>
                    <a:pt x="958595" y="25907"/>
                  </a:moveTo>
                  <a:lnTo>
                    <a:pt x="932688" y="25907"/>
                  </a:lnTo>
                  <a:lnTo>
                    <a:pt x="932688" y="51816"/>
                  </a:lnTo>
                  <a:lnTo>
                    <a:pt x="958595" y="51816"/>
                  </a:lnTo>
                  <a:lnTo>
                    <a:pt x="958595" y="25907"/>
                  </a:lnTo>
                  <a:close/>
                </a:path>
                <a:path w="9524365" h="78104">
                  <a:moveTo>
                    <a:pt x="1010412" y="25907"/>
                  </a:moveTo>
                  <a:lnTo>
                    <a:pt x="984504" y="25907"/>
                  </a:lnTo>
                  <a:lnTo>
                    <a:pt x="984504" y="51816"/>
                  </a:lnTo>
                  <a:lnTo>
                    <a:pt x="1010412" y="51816"/>
                  </a:lnTo>
                  <a:lnTo>
                    <a:pt x="1010412" y="25907"/>
                  </a:lnTo>
                  <a:close/>
                </a:path>
                <a:path w="9524365" h="78104">
                  <a:moveTo>
                    <a:pt x="1062227" y="25907"/>
                  </a:moveTo>
                  <a:lnTo>
                    <a:pt x="1036319" y="25907"/>
                  </a:lnTo>
                  <a:lnTo>
                    <a:pt x="1036319" y="51816"/>
                  </a:lnTo>
                  <a:lnTo>
                    <a:pt x="1062227" y="51816"/>
                  </a:lnTo>
                  <a:lnTo>
                    <a:pt x="1062227" y="25907"/>
                  </a:lnTo>
                  <a:close/>
                </a:path>
                <a:path w="9524365" h="78104">
                  <a:moveTo>
                    <a:pt x="1114044" y="25907"/>
                  </a:moveTo>
                  <a:lnTo>
                    <a:pt x="1088136" y="25907"/>
                  </a:lnTo>
                  <a:lnTo>
                    <a:pt x="1088136" y="51816"/>
                  </a:lnTo>
                  <a:lnTo>
                    <a:pt x="1114044" y="51816"/>
                  </a:lnTo>
                  <a:lnTo>
                    <a:pt x="1114044" y="25907"/>
                  </a:lnTo>
                  <a:close/>
                </a:path>
                <a:path w="9524365" h="78104">
                  <a:moveTo>
                    <a:pt x="1165859" y="25907"/>
                  </a:moveTo>
                  <a:lnTo>
                    <a:pt x="1139952" y="25907"/>
                  </a:lnTo>
                  <a:lnTo>
                    <a:pt x="1139952" y="51816"/>
                  </a:lnTo>
                  <a:lnTo>
                    <a:pt x="1165859" y="51816"/>
                  </a:lnTo>
                  <a:lnTo>
                    <a:pt x="1165859" y="25907"/>
                  </a:lnTo>
                  <a:close/>
                </a:path>
                <a:path w="9524365" h="78104">
                  <a:moveTo>
                    <a:pt x="1217676" y="25907"/>
                  </a:moveTo>
                  <a:lnTo>
                    <a:pt x="1191768" y="25907"/>
                  </a:lnTo>
                  <a:lnTo>
                    <a:pt x="1191768" y="51816"/>
                  </a:lnTo>
                  <a:lnTo>
                    <a:pt x="1217676" y="51816"/>
                  </a:lnTo>
                  <a:lnTo>
                    <a:pt x="1217676" y="25907"/>
                  </a:lnTo>
                  <a:close/>
                </a:path>
                <a:path w="9524365" h="78104">
                  <a:moveTo>
                    <a:pt x="1269492" y="25907"/>
                  </a:moveTo>
                  <a:lnTo>
                    <a:pt x="1243583" y="25907"/>
                  </a:lnTo>
                  <a:lnTo>
                    <a:pt x="1243583" y="51816"/>
                  </a:lnTo>
                  <a:lnTo>
                    <a:pt x="1269492" y="51816"/>
                  </a:lnTo>
                  <a:lnTo>
                    <a:pt x="1269492" y="25907"/>
                  </a:lnTo>
                  <a:close/>
                </a:path>
                <a:path w="9524365" h="78104">
                  <a:moveTo>
                    <a:pt x="1321308" y="25907"/>
                  </a:moveTo>
                  <a:lnTo>
                    <a:pt x="1295399" y="25907"/>
                  </a:lnTo>
                  <a:lnTo>
                    <a:pt x="1295399" y="51816"/>
                  </a:lnTo>
                  <a:lnTo>
                    <a:pt x="1321308" y="51816"/>
                  </a:lnTo>
                  <a:lnTo>
                    <a:pt x="1321308" y="25907"/>
                  </a:lnTo>
                  <a:close/>
                </a:path>
                <a:path w="9524365" h="78104">
                  <a:moveTo>
                    <a:pt x="1373123" y="25907"/>
                  </a:moveTo>
                  <a:lnTo>
                    <a:pt x="1347216" y="25907"/>
                  </a:lnTo>
                  <a:lnTo>
                    <a:pt x="1347216" y="51816"/>
                  </a:lnTo>
                  <a:lnTo>
                    <a:pt x="1373123" y="51816"/>
                  </a:lnTo>
                  <a:lnTo>
                    <a:pt x="1373123" y="25907"/>
                  </a:lnTo>
                  <a:close/>
                </a:path>
                <a:path w="9524365" h="78104">
                  <a:moveTo>
                    <a:pt x="1424940" y="25907"/>
                  </a:moveTo>
                  <a:lnTo>
                    <a:pt x="1399032" y="25907"/>
                  </a:lnTo>
                  <a:lnTo>
                    <a:pt x="1399032" y="51816"/>
                  </a:lnTo>
                  <a:lnTo>
                    <a:pt x="1424940" y="51816"/>
                  </a:lnTo>
                  <a:lnTo>
                    <a:pt x="1424940" y="25907"/>
                  </a:lnTo>
                  <a:close/>
                </a:path>
                <a:path w="9524365" h="78104">
                  <a:moveTo>
                    <a:pt x="1476756" y="25907"/>
                  </a:moveTo>
                  <a:lnTo>
                    <a:pt x="1450847" y="25907"/>
                  </a:lnTo>
                  <a:lnTo>
                    <a:pt x="1450847" y="51816"/>
                  </a:lnTo>
                  <a:lnTo>
                    <a:pt x="1476756" y="51816"/>
                  </a:lnTo>
                  <a:lnTo>
                    <a:pt x="1476756" y="25907"/>
                  </a:lnTo>
                  <a:close/>
                </a:path>
                <a:path w="9524365" h="78104">
                  <a:moveTo>
                    <a:pt x="1528571" y="25907"/>
                  </a:moveTo>
                  <a:lnTo>
                    <a:pt x="1502664" y="25907"/>
                  </a:lnTo>
                  <a:lnTo>
                    <a:pt x="1502664" y="51816"/>
                  </a:lnTo>
                  <a:lnTo>
                    <a:pt x="1528571" y="51816"/>
                  </a:lnTo>
                  <a:lnTo>
                    <a:pt x="1528571" y="25907"/>
                  </a:lnTo>
                  <a:close/>
                </a:path>
                <a:path w="9524365" h="78104">
                  <a:moveTo>
                    <a:pt x="1580387" y="25907"/>
                  </a:moveTo>
                  <a:lnTo>
                    <a:pt x="1554480" y="25907"/>
                  </a:lnTo>
                  <a:lnTo>
                    <a:pt x="1554480" y="51816"/>
                  </a:lnTo>
                  <a:lnTo>
                    <a:pt x="1580387" y="51816"/>
                  </a:lnTo>
                  <a:lnTo>
                    <a:pt x="1580387" y="25907"/>
                  </a:lnTo>
                  <a:close/>
                </a:path>
                <a:path w="9524365" h="78104">
                  <a:moveTo>
                    <a:pt x="1632204" y="25907"/>
                  </a:moveTo>
                  <a:lnTo>
                    <a:pt x="1606295" y="25907"/>
                  </a:lnTo>
                  <a:lnTo>
                    <a:pt x="1606295" y="51816"/>
                  </a:lnTo>
                  <a:lnTo>
                    <a:pt x="1632204" y="51816"/>
                  </a:lnTo>
                  <a:lnTo>
                    <a:pt x="1632204" y="25907"/>
                  </a:lnTo>
                  <a:close/>
                </a:path>
                <a:path w="9524365" h="78104">
                  <a:moveTo>
                    <a:pt x="1684020" y="25907"/>
                  </a:moveTo>
                  <a:lnTo>
                    <a:pt x="1658111" y="25907"/>
                  </a:lnTo>
                  <a:lnTo>
                    <a:pt x="1658111" y="51816"/>
                  </a:lnTo>
                  <a:lnTo>
                    <a:pt x="1684020" y="51816"/>
                  </a:lnTo>
                  <a:lnTo>
                    <a:pt x="1684020" y="25907"/>
                  </a:lnTo>
                  <a:close/>
                </a:path>
                <a:path w="9524365" h="78104">
                  <a:moveTo>
                    <a:pt x="1735835" y="25907"/>
                  </a:moveTo>
                  <a:lnTo>
                    <a:pt x="1709928" y="25907"/>
                  </a:lnTo>
                  <a:lnTo>
                    <a:pt x="1709928" y="51816"/>
                  </a:lnTo>
                  <a:lnTo>
                    <a:pt x="1735835" y="51816"/>
                  </a:lnTo>
                  <a:lnTo>
                    <a:pt x="1735835" y="25907"/>
                  </a:lnTo>
                  <a:close/>
                </a:path>
                <a:path w="9524365" h="78104">
                  <a:moveTo>
                    <a:pt x="1787652" y="25907"/>
                  </a:moveTo>
                  <a:lnTo>
                    <a:pt x="1761744" y="25907"/>
                  </a:lnTo>
                  <a:lnTo>
                    <a:pt x="1761744" y="51816"/>
                  </a:lnTo>
                  <a:lnTo>
                    <a:pt x="1787652" y="51816"/>
                  </a:lnTo>
                  <a:lnTo>
                    <a:pt x="1787652" y="25907"/>
                  </a:lnTo>
                  <a:close/>
                </a:path>
                <a:path w="9524365" h="78104">
                  <a:moveTo>
                    <a:pt x="1839468" y="25907"/>
                  </a:moveTo>
                  <a:lnTo>
                    <a:pt x="1813559" y="25907"/>
                  </a:lnTo>
                  <a:lnTo>
                    <a:pt x="1813559" y="51816"/>
                  </a:lnTo>
                  <a:lnTo>
                    <a:pt x="1839468" y="51816"/>
                  </a:lnTo>
                  <a:lnTo>
                    <a:pt x="1839468" y="25907"/>
                  </a:lnTo>
                  <a:close/>
                </a:path>
                <a:path w="9524365" h="78104">
                  <a:moveTo>
                    <a:pt x="1891283" y="25907"/>
                  </a:moveTo>
                  <a:lnTo>
                    <a:pt x="1865376" y="25907"/>
                  </a:lnTo>
                  <a:lnTo>
                    <a:pt x="1865376" y="51816"/>
                  </a:lnTo>
                  <a:lnTo>
                    <a:pt x="1891283" y="51816"/>
                  </a:lnTo>
                  <a:lnTo>
                    <a:pt x="1891283" y="25907"/>
                  </a:lnTo>
                  <a:close/>
                </a:path>
                <a:path w="9524365" h="78104">
                  <a:moveTo>
                    <a:pt x="1943099" y="25907"/>
                  </a:moveTo>
                  <a:lnTo>
                    <a:pt x="1917192" y="25907"/>
                  </a:lnTo>
                  <a:lnTo>
                    <a:pt x="1917192" y="51816"/>
                  </a:lnTo>
                  <a:lnTo>
                    <a:pt x="1943099" y="51816"/>
                  </a:lnTo>
                  <a:lnTo>
                    <a:pt x="1943099" y="25907"/>
                  </a:lnTo>
                  <a:close/>
                </a:path>
                <a:path w="9524365" h="78104">
                  <a:moveTo>
                    <a:pt x="1994916" y="25907"/>
                  </a:moveTo>
                  <a:lnTo>
                    <a:pt x="1969008" y="25907"/>
                  </a:lnTo>
                  <a:lnTo>
                    <a:pt x="1969008" y="51816"/>
                  </a:lnTo>
                  <a:lnTo>
                    <a:pt x="1994916" y="51816"/>
                  </a:lnTo>
                  <a:lnTo>
                    <a:pt x="1994916" y="25907"/>
                  </a:lnTo>
                  <a:close/>
                </a:path>
                <a:path w="9524365" h="78104">
                  <a:moveTo>
                    <a:pt x="2046732" y="25907"/>
                  </a:moveTo>
                  <a:lnTo>
                    <a:pt x="2020823" y="25907"/>
                  </a:lnTo>
                  <a:lnTo>
                    <a:pt x="2020823" y="51816"/>
                  </a:lnTo>
                  <a:lnTo>
                    <a:pt x="2046732" y="51816"/>
                  </a:lnTo>
                  <a:lnTo>
                    <a:pt x="2046732" y="25907"/>
                  </a:lnTo>
                  <a:close/>
                </a:path>
                <a:path w="9524365" h="78104">
                  <a:moveTo>
                    <a:pt x="2098547" y="25907"/>
                  </a:moveTo>
                  <a:lnTo>
                    <a:pt x="2072640" y="25907"/>
                  </a:lnTo>
                  <a:lnTo>
                    <a:pt x="2072640" y="51816"/>
                  </a:lnTo>
                  <a:lnTo>
                    <a:pt x="2098547" y="51816"/>
                  </a:lnTo>
                  <a:lnTo>
                    <a:pt x="2098547" y="25907"/>
                  </a:lnTo>
                  <a:close/>
                </a:path>
                <a:path w="9524365" h="78104">
                  <a:moveTo>
                    <a:pt x="2150364" y="25907"/>
                  </a:moveTo>
                  <a:lnTo>
                    <a:pt x="2124456" y="25907"/>
                  </a:lnTo>
                  <a:lnTo>
                    <a:pt x="2124456" y="51816"/>
                  </a:lnTo>
                  <a:lnTo>
                    <a:pt x="2150364" y="51816"/>
                  </a:lnTo>
                  <a:lnTo>
                    <a:pt x="2150364" y="25907"/>
                  </a:lnTo>
                  <a:close/>
                </a:path>
                <a:path w="9524365" h="78104">
                  <a:moveTo>
                    <a:pt x="2202180" y="25907"/>
                  </a:moveTo>
                  <a:lnTo>
                    <a:pt x="2176272" y="25907"/>
                  </a:lnTo>
                  <a:lnTo>
                    <a:pt x="2176272" y="51816"/>
                  </a:lnTo>
                  <a:lnTo>
                    <a:pt x="2202180" y="51816"/>
                  </a:lnTo>
                  <a:lnTo>
                    <a:pt x="2202180" y="25907"/>
                  </a:lnTo>
                  <a:close/>
                </a:path>
                <a:path w="9524365" h="78104">
                  <a:moveTo>
                    <a:pt x="2253996" y="25907"/>
                  </a:moveTo>
                  <a:lnTo>
                    <a:pt x="2228087" y="25907"/>
                  </a:lnTo>
                  <a:lnTo>
                    <a:pt x="2228087" y="51816"/>
                  </a:lnTo>
                  <a:lnTo>
                    <a:pt x="2253996" y="51816"/>
                  </a:lnTo>
                  <a:lnTo>
                    <a:pt x="2253996" y="25907"/>
                  </a:lnTo>
                  <a:close/>
                </a:path>
                <a:path w="9524365" h="78104">
                  <a:moveTo>
                    <a:pt x="2305811" y="25907"/>
                  </a:moveTo>
                  <a:lnTo>
                    <a:pt x="2279904" y="25907"/>
                  </a:lnTo>
                  <a:lnTo>
                    <a:pt x="2279904" y="51816"/>
                  </a:lnTo>
                  <a:lnTo>
                    <a:pt x="2305811" y="51816"/>
                  </a:lnTo>
                  <a:lnTo>
                    <a:pt x="2305811" y="25907"/>
                  </a:lnTo>
                  <a:close/>
                </a:path>
                <a:path w="9524365" h="78104">
                  <a:moveTo>
                    <a:pt x="2357628" y="25907"/>
                  </a:moveTo>
                  <a:lnTo>
                    <a:pt x="2331720" y="25907"/>
                  </a:lnTo>
                  <a:lnTo>
                    <a:pt x="2331720" y="51816"/>
                  </a:lnTo>
                  <a:lnTo>
                    <a:pt x="2357628" y="51816"/>
                  </a:lnTo>
                  <a:lnTo>
                    <a:pt x="2357628" y="25907"/>
                  </a:lnTo>
                  <a:close/>
                </a:path>
                <a:path w="9524365" h="78104">
                  <a:moveTo>
                    <a:pt x="2409444" y="25907"/>
                  </a:moveTo>
                  <a:lnTo>
                    <a:pt x="2383535" y="25907"/>
                  </a:lnTo>
                  <a:lnTo>
                    <a:pt x="2383535" y="51816"/>
                  </a:lnTo>
                  <a:lnTo>
                    <a:pt x="2409444" y="51816"/>
                  </a:lnTo>
                  <a:lnTo>
                    <a:pt x="2409444" y="25907"/>
                  </a:lnTo>
                  <a:close/>
                </a:path>
                <a:path w="9524365" h="78104">
                  <a:moveTo>
                    <a:pt x="2461260" y="25907"/>
                  </a:moveTo>
                  <a:lnTo>
                    <a:pt x="2435352" y="25907"/>
                  </a:lnTo>
                  <a:lnTo>
                    <a:pt x="2435352" y="51816"/>
                  </a:lnTo>
                  <a:lnTo>
                    <a:pt x="2461260" y="51816"/>
                  </a:lnTo>
                  <a:lnTo>
                    <a:pt x="2461260" y="25907"/>
                  </a:lnTo>
                  <a:close/>
                </a:path>
                <a:path w="9524365" h="78104">
                  <a:moveTo>
                    <a:pt x="2513076" y="25907"/>
                  </a:moveTo>
                  <a:lnTo>
                    <a:pt x="2487168" y="25907"/>
                  </a:lnTo>
                  <a:lnTo>
                    <a:pt x="2487168" y="51816"/>
                  </a:lnTo>
                  <a:lnTo>
                    <a:pt x="2513076" y="51816"/>
                  </a:lnTo>
                  <a:lnTo>
                    <a:pt x="2513076" y="25907"/>
                  </a:lnTo>
                  <a:close/>
                </a:path>
                <a:path w="9524365" h="78104">
                  <a:moveTo>
                    <a:pt x="2564892" y="25907"/>
                  </a:moveTo>
                  <a:lnTo>
                    <a:pt x="2538984" y="25907"/>
                  </a:lnTo>
                  <a:lnTo>
                    <a:pt x="2538984" y="51816"/>
                  </a:lnTo>
                  <a:lnTo>
                    <a:pt x="2564892" y="51816"/>
                  </a:lnTo>
                  <a:lnTo>
                    <a:pt x="2564892" y="25907"/>
                  </a:lnTo>
                  <a:close/>
                </a:path>
                <a:path w="9524365" h="78104">
                  <a:moveTo>
                    <a:pt x="2616708" y="25907"/>
                  </a:moveTo>
                  <a:lnTo>
                    <a:pt x="2590799" y="25907"/>
                  </a:lnTo>
                  <a:lnTo>
                    <a:pt x="2590799" y="51816"/>
                  </a:lnTo>
                  <a:lnTo>
                    <a:pt x="2616708" y="51816"/>
                  </a:lnTo>
                  <a:lnTo>
                    <a:pt x="2616708" y="25907"/>
                  </a:lnTo>
                  <a:close/>
                </a:path>
                <a:path w="9524365" h="78104">
                  <a:moveTo>
                    <a:pt x="2668523" y="25907"/>
                  </a:moveTo>
                  <a:lnTo>
                    <a:pt x="2642616" y="25907"/>
                  </a:lnTo>
                  <a:lnTo>
                    <a:pt x="2642616" y="51816"/>
                  </a:lnTo>
                  <a:lnTo>
                    <a:pt x="2668523" y="51816"/>
                  </a:lnTo>
                  <a:lnTo>
                    <a:pt x="2668523" y="25907"/>
                  </a:lnTo>
                  <a:close/>
                </a:path>
                <a:path w="9524365" h="78104">
                  <a:moveTo>
                    <a:pt x="2720340" y="25907"/>
                  </a:moveTo>
                  <a:lnTo>
                    <a:pt x="2694432" y="25907"/>
                  </a:lnTo>
                  <a:lnTo>
                    <a:pt x="2694432" y="51816"/>
                  </a:lnTo>
                  <a:lnTo>
                    <a:pt x="2720340" y="51816"/>
                  </a:lnTo>
                  <a:lnTo>
                    <a:pt x="2720340" y="25907"/>
                  </a:lnTo>
                  <a:close/>
                </a:path>
                <a:path w="9524365" h="78104">
                  <a:moveTo>
                    <a:pt x="2772156" y="25907"/>
                  </a:moveTo>
                  <a:lnTo>
                    <a:pt x="2746247" y="25907"/>
                  </a:lnTo>
                  <a:lnTo>
                    <a:pt x="2746247" y="51816"/>
                  </a:lnTo>
                  <a:lnTo>
                    <a:pt x="2772156" y="51816"/>
                  </a:lnTo>
                  <a:lnTo>
                    <a:pt x="2772156" y="25907"/>
                  </a:lnTo>
                  <a:close/>
                </a:path>
                <a:path w="9524365" h="78104">
                  <a:moveTo>
                    <a:pt x="2823972" y="25907"/>
                  </a:moveTo>
                  <a:lnTo>
                    <a:pt x="2798064" y="25907"/>
                  </a:lnTo>
                  <a:lnTo>
                    <a:pt x="2798064" y="51816"/>
                  </a:lnTo>
                  <a:lnTo>
                    <a:pt x="2823972" y="51816"/>
                  </a:lnTo>
                  <a:lnTo>
                    <a:pt x="2823972" y="25907"/>
                  </a:lnTo>
                  <a:close/>
                </a:path>
                <a:path w="9524365" h="78104">
                  <a:moveTo>
                    <a:pt x="2875787" y="25907"/>
                  </a:moveTo>
                  <a:lnTo>
                    <a:pt x="2849880" y="25907"/>
                  </a:lnTo>
                  <a:lnTo>
                    <a:pt x="2849880" y="51816"/>
                  </a:lnTo>
                  <a:lnTo>
                    <a:pt x="2875787" y="51816"/>
                  </a:lnTo>
                  <a:lnTo>
                    <a:pt x="2875787" y="25907"/>
                  </a:lnTo>
                  <a:close/>
                </a:path>
                <a:path w="9524365" h="78104">
                  <a:moveTo>
                    <a:pt x="2927604" y="25907"/>
                  </a:moveTo>
                  <a:lnTo>
                    <a:pt x="2901696" y="25907"/>
                  </a:lnTo>
                  <a:lnTo>
                    <a:pt x="2901696" y="51816"/>
                  </a:lnTo>
                  <a:lnTo>
                    <a:pt x="2927604" y="51816"/>
                  </a:lnTo>
                  <a:lnTo>
                    <a:pt x="2927604" y="25907"/>
                  </a:lnTo>
                  <a:close/>
                </a:path>
                <a:path w="9524365" h="78104">
                  <a:moveTo>
                    <a:pt x="2979420" y="25907"/>
                  </a:moveTo>
                  <a:lnTo>
                    <a:pt x="2953511" y="25907"/>
                  </a:lnTo>
                  <a:lnTo>
                    <a:pt x="2953511" y="51816"/>
                  </a:lnTo>
                  <a:lnTo>
                    <a:pt x="2979420" y="51816"/>
                  </a:lnTo>
                  <a:lnTo>
                    <a:pt x="2979420" y="25907"/>
                  </a:lnTo>
                  <a:close/>
                </a:path>
                <a:path w="9524365" h="78104">
                  <a:moveTo>
                    <a:pt x="3031235" y="25907"/>
                  </a:moveTo>
                  <a:lnTo>
                    <a:pt x="3005328" y="25907"/>
                  </a:lnTo>
                  <a:lnTo>
                    <a:pt x="3005328" y="51816"/>
                  </a:lnTo>
                  <a:lnTo>
                    <a:pt x="3031235" y="51816"/>
                  </a:lnTo>
                  <a:lnTo>
                    <a:pt x="3031235" y="25907"/>
                  </a:lnTo>
                  <a:close/>
                </a:path>
                <a:path w="9524365" h="78104">
                  <a:moveTo>
                    <a:pt x="3083052" y="25907"/>
                  </a:moveTo>
                  <a:lnTo>
                    <a:pt x="3057144" y="25907"/>
                  </a:lnTo>
                  <a:lnTo>
                    <a:pt x="3057144" y="51816"/>
                  </a:lnTo>
                  <a:lnTo>
                    <a:pt x="3083052" y="51816"/>
                  </a:lnTo>
                  <a:lnTo>
                    <a:pt x="3083052" y="25907"/>
                  </a:lnTo>
                  <a:close/>
                </a:path>
                <a:path w="9524365" h="78104">
                  <a:moveTo>
                    <a:pt x="3134868" y="25907"/>
                  </a:moveTo>
                  <a:lnTo>
                    <a:pt x="3108960" y="25907"/>
                  </a:lnTo>
                  <a:lnTo>
                    <a:pt x="3108960" y="51816"/>
                  </a:lnTo>
                  <a:lnTo>
                    <a:pt x="3134868" y="51816"/>
                  </a:lnTo>
                  <a:lnTo>
                    <a:pt x="3134868" y="25907"/>
                  </a:lnTo>
                  <a:close/>
                </a:path>
                <a:path w="9524365" h="78104">
                  <a:moveTo>
                    <a:pt x="3186684" y="25907"/>
                  </a:moveTo>
                  <a:lnTo>
                    <a:pt x="3160776" y="25907"/>
                  </a:lnTo>
                  <a:lnTo>
                    <a:pt x="3160776" y="51816"/>
                  </a:lnTo>
                  <a:lnTo>
                    <a:pt x="3186684" y="51816"/>
                  </a:lnTo>
                  <a:lnTo>
                    <a:pt x="3186684" y="25907"/>
                  </a:lnTo>
                  <a:close/>
                </a:path>
                <a:path w="9524365" h="78104">
                  <a:moveTo>
                    <a:pt x="3238499" y="25907"/>
                  </a:moveTo>
                  <a:lnTo>
                    <a:pt x="3212592" y="25907"/>
                  </a:lnTo>
                  <a:lnTo>
                    <a:pt x="3212592" y="51816"/>
                  </a:lnTo>
                  <a:lnTo>
                    <a:pt x="3238499" y="51816"/>
                  </a:lnTo>
                  <a:lnTo>
                    <a:pt x="3238499" y="25907"/>
                  </a:lnTo>
                  <a:close/>
                </a:path>
                <a:path w="9524365" h="78104">
                  <a:moveTo>
                    <a:pt x="3290316" y="25907"/>
                  </a:moveTo>
                  <a:lnTo>
                    <a:pt x="3264407" y="25907"/>
                  </a:lnTo>
                  <a:lnTo>
                    <a:pt x="3264407" y="51816"/>
                  </a:lnTo>
                  <a:lnTo>
                    <a:pt x="3290316" y="51816"/>
                  </a:lnTo>
                  <a:lnTo>
                    <a:pt x="3290316" y="25907"/>
                  </a:lnTo>
                  <a:close/>
                </a:path>
                <a:path w="9524365" h="78104">
                  <a:moveTo>
                    <a:pt x="3342131" y="25907"/>
                  </a:moveTo>
                  <a:lnTo>
                    <a:pt x="3316224" y="25907"/>
                  </a:lnTo>
                  <a:lnTo>
                    <a:pt x="3316224" y="51816"/>
                  </a:lnTo>
                  <a:lnTo>
                    <a:pt x="3342131" y="51816"/>
                  </a:lnTo>
                  <a:lnTo>
                    <a:pt x="3342131" y="25907"/>
                  </a:lnTo>
                  <a:close/>
                </a:path>
                <a:path w="9524365" h="78104">
                  <a:moveTo>
                    <a:pt x="3393948" y="25907"/>
                  </a:moveTo>
                  <a:lnTo>
                    <a:pt x="3368040" y="25907"/>
                  </a:lnTo>
                  <a:lnTo>
                    <a:pt x="3368040" y="51816"/>
                  </a:lnTo>
                  <a:lnTo>
                    <a:pt x="3393948" y="51816"/>
                  </a:lnTo>
                  <a:lnTo>
                    <a:pt x="3393948" y="25907"/>
                  </a:lnTo>
                  <a:close/>
                </a:path>
                <a:path w="9524365" h="78104">
                  <a:moveTo>
                    <a:pt x="3445764" y="25907"/>
                  </a:moveTo>
                  <a:lnTo>
                    <a:pt x="3419855" y="25907"/>
                  </a:lnTo>
                  <a:lnTo>
                    <a:pt x="3419855" y="51816"/>
                  </a:lnTo>
                  <a:lnTo>
                    <a:pt x="3445764" y="51816"/>
                  </a:lnTo>
                  <a:lnTo>
                    <a:pt x="3445764" y="25907"/>
                  </a:lnTo>
                  <a:close/>
                </a:path>
                <a:path w="9524365" h="78104">
                  <a:moveTo>
                    <a:pt x="3497579" y="25907"/>
                  </a:moveTo>
                  <a:lnTo>
                    <a:pt x="3471672" y="25907"/>
                  </a:lnTo>
                  <a:lnTo>
                    <a:pt x="3471672" y="51816"/>
                  </a:lnTo>
                  <a:lnTo>
                    <a:pt x="3497579" y="51816"/>
                  </a:lnTo>
                  <a:lnTo>
                    <a:pt x="3497579" y="25907"/>
                  </a:lnTo>
                  <a:close/>
                </a:path>
                <a:path w="9524365" h="78104">
                  <a:moveTo>
                    <a:pt x="3549396" y="25907"/>
                  </a:moveTo>
                  <a:lnTo>
                    <a:pt x="3523487" y="25907"/>
                  </a:lnTo>
                  <a:lnTo>
                    <a:pt x="3523487" y="51816"/>
                  </a:lnTo>
                  <a:lnTo>
                    <a:pt x="3549396" y="51816"/>
                  </a:lnTo>
                  <a:lnTo>
                    <a:pt x="3549396" y="25907"/>
                  </a:lnTo>
                  <a:close/>
                </a:path>
                <a:path w="9524365" h="78104">
                  <a:moveTo>
                    <a:pt x="3601211" y="25907"/>
                  </a:moveTo>
                  <a:lnTo>
                    <a:pt x="3575304" y="25907"/>
                  </a:lnTo>
                  <a:lnTo>
                    <a:pt x="3575304" y="51816"/>
                  </a:lnTo>
                  <a:lnTo>
                    <a:pt x="3601211" y="51816"/>
                  </a:lnTo>
                  <a:lnTo>
                    <a:pt x="3601211" y="25907"/>
                  </a:lnTo>
                  <a:close/>
                </a:path>
                <a:path w="9524365" h="78104">
                  <a:moveTo>
                    <a:pt x="3653028" y="25907"/>
                  </a:moveTo>
                  <a:lnTo>
                    <a:pt x="3627120" y="25907"/>
                  </a:lnTo>
                  <a:lnTo>
                    <a:pt x="3627120" y="51816"/>
                  </a:lnTo>
                  <a:lnTo>
                    <a:pt x="3653028" y="51816"/>
                  </a:lnTo>
                  <a:lnTo>
                    <a:pt x="3653028" y="25907"/>
                  </a:lnTo>
                  <a:close/>
                </a:path>
                <a:path w="9524365" h="78104">
                  <a:moveTo>
                    <a:pt x="3704844" y="25907"/>
                  </a:moveTo>
                  <a:lnTo>
                    <a:pt x="3678935" y="25907"/>
                  </a:lnTo>
                  <a:lnTo>
                    <a:pt x="3678935" y="51816"/>
                  </a:lnTo>
                  <a:lnTo>
                    <a:pt x="3704844" y="51816"/>
                  </a:lnTo>
                  <a:lnTo>
                    <a:pt x="3704844" y="25907"/>
                  </a:lnTo>
                  <a:close/>
                </a:path>
                <a:path w="9524365" h="78104">
                  <a:moveTo>
                    <a:pt x="3756659" y="25907"/>
                  </a:moveTo>
                  <a:lnTo>
                    <a:pt x="3730752" y="25907"/>
                  </a:lnTo>
                  <a:lnTo>
                    <a:pt x="3730752" y="51816"/>
                  </a:lnTo>
                  <a:lnTo>
                    <a:pt x="3756659" y="51816"/>
                  </a:lnTo>
                  <a:lnTo>
                    <a:pt x="3756659" y="25907"/>
                  </a:lnTo>
                  <a:close/>
                </a:path>
                <a:path w="9524365" h="78104">
                  <a:moveTo>
                    <a:pt x="3808476" y="25907"/>
                  </a:moveTo>
                  <a:lnTo>
                    <a:pt x="3782568" y="25907"/>
                  </a:lnTo>
                  <a:lnTo>
                    <a:pt x="3782568" y="51816"/>
                  </a:lnTo>
                  <a:lnTo>
                    <a:pt x="3808476" y="51816"/>
                  </a:lnTo>
                  <a:lnTo>
                    <a:pt x="3808476" y="25907"/>
                  </a:lnTo>
                  <a:close/>
                </a:path>
                <a:path w="9524365" h="78104">
                  <a:moveTo>
                    <a:pt x="3860292" y="25907"/>
                  </a:moveTo>
                  <a:lnTo>
                    <a:pt x="3834383" y="25907"/>
                  </a:lnTo>
                  <a:lnTo>
                    <a:pt x="3834383" y="51816"/>
                  </a:lnTo>
                  <a:lnTo>
                    <a:pt x="3860292" y="51816"/>
                  </a:lnTo>
                  <a:lnTo>
                    <a:pt x="3860292" y="25907"/>
                  </a:lnTo>
                  <a:close/>
                </a:path>
                <a:path w="9524365" h="78104">
                  <a:moveTo>
                    <a:pt x="3912107" y="25907"/>
                  </a:moveTo>
                  <a:lnTo>
                    <a:pt x="3886200" y="25907"/>
                  </a:lnTo>
                  <a:lnTo>
                    <a:pt x="3886200" y="51816"/>
                  </a:lnTo>
                  <a:lnTo>
                    <a:pt x="3912107" y="51816"/>
                  </a:lnTo>
                  <a:lnTo>
                    <a:pt x="3912107" y="25907"/>
                  </a:lnTo>
                  <a:close/>
                </a:path>
                <a:path w="9524365" h="78104">
                  <a:moveTo>
                    <a:pt x="3963924" y="25907"/>
                  </a:moveTo>
                  <a:lnTo>
                    <a:pt x="3938016" y="25907"/>
                  </a:lnTo>
                  <a:lnTo>
                    <a:pt x="3938016" y="51816"/>
                  </a:lnTo>
                  <a:lnTo>
                    <a:pt x="3963924" y="51816"/>
                  </a:lnTo>
                  <a:lnTo>
                    <a:pt x="3963924" y="25907"/>
                  </a:lnTo>
                  <a:close/>
                </a:path>
                <a:path w="9524365" h="78104">
                  <a:moveTo>
                    <a:pt x="4015740" y="25907"/>
                  </a:moveTo>
                  <a:lnTo>
                    <a:pt x="3989831" y="25907"/>
                  </a:lnTo>
                  <a:lnTo>
                    <a:pt x="3989831" y="51816"/>
                  </a:lnTo>
                  <a:lnTo>
                    <a:pt x="4015740" y="51816"/>
                  </a:lnTo>
                  <a:lnTo>
                    <a:pt x="4015740" y="25907"/>
                  </a:lnTo>
                  <a:close/>
                </a:path>
                <a:path w="9524365" h="78104">
                  <a:moveTo>
                    <a:pt x="4067555" y="25907"/>
                  </a:moveTo>
                  <a:lnTo>
                    <a:pt x="4041648" y="25907"/>
                  </a:lnTo>
                  <a:lnTo>
                    <a:pt x="4041648" y="51816"/>
                  </a:lnTo>
                  <a:lnTo>
                    <a:pt x="4067555" y="51816"/>
                  </a:lnTo>
                  <a:lnTo>
                    <a:pt x="4067555" y="25907"/>
                  </a:lnTo>
                  <a:close/>
                </a:path>
                <a:path w="9524365" h="78104">
                  <a:moveTo>
                    <a:pt x="4119372" y="25907"/>
                  </a:moveTo>
                  <a:lnTo>
                    <a:pt x="4093464" y="25907"/>
                  </a:lnTo>
                  <a:lnTo>
                    <a:pt x="4093464" y="51816"/>
                  </a:lnTo>
                  <a:lnTo>
                    <a:pt x="4119372" y="51816"/>
                  </a:lnTo>
                  <a:lnTo>
                    <a:pt x="4119372" y="25907"/>
                  </a:lnTo>
                  <a:close/>
                </a:path>
                <a:path w="9524365" h="78104">
                  <a:moveTo>
                    <a:pt x="4171187" y="25907"/>
                  </a:moveTo>
                  <a:lnTo>
                    <a:pt x="4145279" y="25907"/>
                  </a:lnTo>
                  <a:lnTo>
                    <a:pt x="4145279" y="51816"/>
                  </a:lnTo>
                  <a:lnTo>
                    <a:pt x="4171187" y="51816"/>
                  </a:lnTo>
                  <a:lnTo>
                    <a:pt x="4171187" y="25907"/>
                  </a:lnTo>
                  <a:close/>
                </a:path>
                <a:path w="9524365" h="78104">
                  <a:moveTo>
                    <a:pt x="4223004" y="25907"/>
                  </a:moveTo>
                  <a:lnTo>
                    <a:pt x="4197096" y="25907"/>
                  </a:lnTo>
                  <a:lnTo>
                    <a:pt x="4197096" y="51816"/>
                  </a:lnTo>
                  <a:lnTo>
                    <a:pt x="4223004" y="51816"/>
                  </a:lnTo>
                  <a:lnTo>
                    <a:pt x="4223004" y="25907"/>
                  </a:lnTo>
                  <a:close/>
                </a:path>
                <a:path w="9524365" h="78104">
                  <a:moveTo>
                    <a:pt x="4274820" y="25907"/>
                  </a:moveTo>
                  <a:lnTo>
                    <a:pt x="4248911" y="25907"/>
                  </a:lnTo>
                  <a:lnTo>
                    <a:pt x="4248911" y="51816"/>
                  </a:lnTo>
                  <a:lnTo>
                    <a:pt x="4274820" y="51816"/>
                  </a:lnTo>
                  <a:lnTo>
                    <a:pt x="4274820" y="25907"/>
                  </a:lnTo>
                  <a:close/>
                </a:path>
                <a:path w="9524365" h="78104">
                  <a:moveTo>
                    <a:pt x="4326635" y="25907"/>
                  </a:moveTo>
                  <a:lnTo>
                    <a:pt x="4300728" y="25907"/>
                  </a:lnTo>
                  <a:lnTo>
                    <a:pt x="4300728" y="51816"/>
                  </a:lnTo>
                  <a:lnTo>
                    <a:pt x="4326635" y="51816"/>
                  </a:lnTo>
                  <a:lnTo>
                    <a:pt x="4326635" y="25907"/>
                  </a:lnTo>
                  <a:close/>
                </a:path>
                <a:path w="9524365" h="78104">
                  <a:moveTo>
                    <a:pt x="4378452" y="25907"/>
                  </a:moveTo>
                  <a:lnTo>
                    <a:pt x="4352544" y="25907"/>
                  </a:lnTo>
                  <a:lnTo>
                    <a:pt x="4352544" y="51816"/>
                  </a:lnTo>
                  <a:lnTo>
                    <a:pt x="4378452" y="51816"/>
                  </a:lnTo>
                  <a:lnTo>
                    <a:pt x="4378452" y="25907"/>
                  </a:lnTo>
                  <a:close/>
                </a:path>
                <a:path w="9524365" h="78104">
                  <a:moveTo>
                    <a:pt x="4430267" y="25907"/>
                  </a:moveTo>
                  <a:lnTo>
                    <a:pt x="4404359" y="25907"/>
                  </a:lnTo>
                  <a:lnTo>
                    <a:pt x="4404359" y="51816"/>
                  </a:lnTo>
                  <a:lnTo>
                    <a:pt x="4430267" y="51816"/>
                  </a:lnTo>
                  <a:lnTo>
                    <a:pt x="4430267" y="25907"/>
                  </a:lnTo>
                  <a:close/>
                </a:path>
                <a:path w="9524365" h="78104">
                  <a:moveTo>
                    <a:pt x="4482083" y="25907"/>
                  </a:moveTo>
                  <a:lnTo>
                    <a:pt x="4456176" y="25907"/>
                  </a:lnTo>
                  <a:lnTo>
                    <a:pt x="4456176" y="51816"/>
                  </a:lnTo>
                  <a:lnTo>
                    <a:pt x="4482083" y="51816"/>
                  </a:lnTo>
                  <a:lnTo>
                    <a:pt x="4482083" y="25907"/>
                  </a:lnTo>
                  <a:close/>
                </a:path>
                <a:path w="9524365" h="78104">
                  <a:moveTo>
                    <a:pt x="4533900" y="25907"/>
                  </a:moveTo>
                  <a:lnTo>
                    <a:pt x="4507991" y="25907"/>
                  </a:lnTo>
                  <a:lnTo>
                    <a:pt x="4507991" y="51816"/>
                  </a:lnTo>
                  <a:lnTo>
                    <a:pt x="4533900" y="51816"/>
                  </a:lnTo>
                  <a:lnTo>
                    <a:pt x="4533900" y="25907"/>
                  </a:lnTo>
                  <a:close/>
                </a:path>
                <a:path w="9524365" h="78104">
                  <a:moveTo>
                    <a:pt x="4585715" y="25907"/>
                  </a:moveTo>
                  <a:lnTo>
                    <a:pt x="4559808" y="25907"/>
                  </a:lnTo>
                  <a:lnTo>
                    <a:pt x="4559808" y="51816"/>
                  </a:lnTo>
                  <a:lnTo>
                    <a:pt x="4585715" y="51816"/>
                  </a:lnTo>
                  <a:lnTo>
                    <a:pt x="4585715" y="25907"/>
                  </a:lnTo>
                  <a:close/>
                </a:path>
                <a:path w="9524365" h="78104">
                  <a:moveTo>
                    <a:pt x="4637532" y="25907"/>
                  </a:moveTo>
                  <a:lnTo>
                    <a:pt x="4611624" y="25907"/>
                  </a:lnTo>
                  <a:lnTo>
                    <a:pt x="4611624" y="51816"/>
                  </a:lnTo>
                  <a:lnTo>
                    <a:pt x="4637532" y="51816"/>
                  </a:lnTo>
                  <a:lnTo>
                    <a:pt x="4637532" y="25907"/>
                  </a:lnTo>
                  <a:close/>
                </a:path>
                <a:path w="9524365" h="78104">
                  <a:moveTo>
                    <a:pt x="4689348" y="25907"/>
                  </a:moveTo>
                  <a:lnTo>
                    <a:pt x="4663439" y="25907"/>
                  </a:lnTo>
                  <a:lnTo>
                    <a:pt x="4663439" y="51816"/>
                  </a:lnTo>
                  <a:lnTo>
                    <a:pt x="4689348" y="51816"/>
                  </a:lnTo>
                  <a:lnTo>
                    <a:pt x="4689348" y="25907"/>
                  </a:lnTo>
                  <a:close/>
                </a:path>
                <a:path w="9524365" h="78104">
                  <a:moveTo>
                    <a:pt x="4741163" y="25907"/>
                  </a:moveTo>
                  <a:lnTo>
                    <a:pt x="4715256" y="25907"/>
                  </a:lnTo>
                  <a:lnTo>
                    <a:pt x="4715256" y="51816"/>
                  </a:lnTo>
                  <a:lnTo>
                    <a:pt x="4741163" y="51816"/>
                  </a:lnTo>
                  <a:lnTo>
                    <a:pt x="4741163" y="25907"/>
                  </a:lnTo>
                  <a:close/>
                </a:path>
                <a:path w="9524365" h="78104">
                  <a:moveTo>
                    <a:pt x="4792980" y="25907"/>
                  </a:moveTo>
                  <a:lnTo>
                    <a:pt x="4767072" y="25907"/>
                  </a:lnTo>
                  <a:lnTo>
                    <a:pt x="4767072" y="51816"/>
                  </a:lnTo>
                  <a:lnTo>
                    <a:pt x="4792980" y="51816"/>
                  </a:lnTo>
                  <a:lnTo>
                    <a:pt x="4792980" y="25907"/>
                  </a:lnTo>
                  <a:close/>
                </a:path>
                <a:path w="9524365" h="78104">
                  <a:moveTo>
                    <a:pt x="4844796" y="25907"/>
                  </a:moveTo>
                  <a:lnTo>
                    <a:pt x="4818887" y="25907"/>
                  </a:lnTo>
                  <a:lnTo>
                    <a:pt x="4818887" y="51816"/>
                  </a:lnTo>
                  <a:lnTo>
                    <a:pt x="4844796" y="51816"/>
                  </a:lnTo>
                  <a:lnTo>
                    <a:pt x="4844796" y="25907"/>
                  </a:lnTo>
                  <a:close/>
                </a:path>
                <a:path w="9524365" h="78104">
                  <a:moveTo>
                    <a:pt x="4896611" y="25907"/>
                  </a:moveTo>
                  <a:lnTo>
                    <a:pt x="4870704" y="25907"/>
                  </a:lnTo>
                  <a:lnTo>
                    <a:pt x="4870704" y="51816"/>
                  </a:lnTo>
                  <a:lnTo>
                    <a:pt x="4896611" y="51816"/>
                  </a:lnTo>
                  <a:lnTo>
                    <a:pt x="4896611" y="25907"/>
                  </a:lnTo>
                  <a:close/>
                </a:path>
                <a:path w="9524365" h="78104">
                  <a:moveTo>
                    <a:pt x="4948428" y="25907"/>
                  </a:moveTo>
                  <a:lnTo>
                    <a:pt x="4922520" y="25907"/>
                  </a:lnTo>
                  <a:lnTo>
                    <a:pt x="4922520" y="51816"/>
                  </a:lnTo>
                  <a:lnTo>
                    <a:pt x="4948428" y="51816"/>
                  </a:lnTo>
                  <a:lnTo>
                    <a:pt x="4948428" y="25907"/>
                  </a:lnTo>
                  <a:close/>
                </a:path>
                <a:path w="9524365" h="78104">
                  <a:moveTo>
                    <a:pt x="5000243" y="25907"/>
                  </a:moveTo>
                  <a:lnTo>
                    <a:pt x="4974335" y="25907"/>
                  </a:lnTo>
                  <a:lnTo>
                    <a:pt x="4974335" y="51816"/>
                  </a:lnTo>
                  <a:lnTo>
                    <a:pt x="5000243" y="51816"/>
                  </a:lnTo>
                  <a:lnTo>
                    <a:pt x="5000243" y="25907"/>
                  </a:lnTo>
                  <a:close/>
                </a:path>
                <a:path w="9524365" h="78104">
                  <a:moveTo>
                    <a:pt x="5052059" y="25907"/>
                  </a:moveTo>
                  <a:lnTo>
                    <a:pt x="5026152" y="25907"/>
                  </a:lnTo>
                  <a:lnTo>
                    <a:pt x="5026152" y="51816"/>
                  </a:lnTo>
                  <a:lnTo>
                    <a:pt x="5052059" y="51816"/>
                  </a:lnTo>
                  <a:lnTo>
                    <a:pt x="5052059" y="25907"/>
                  </a:lnTo>
                  <a:close/>
                </a:path>
                <a:path w="9524365" h="78104">
                  <a:moveTo>
                    <a:pt x="5103876" y="25907"/>
                  </a:moveTo>
                  <a:lnTo>
                    <a:pt x="5077967" y="25907"/>
                  </a:lnTo>
                  <a:lnTo>
                    <a:pt x="5077967" y="51816"/>
                  </a:lnTo>
                  <a:lnTo>
                    <a:pt x="5103876" y="51816"/>
                  </a:lnTo>
                  <a:lnTo>
                    <a:pt x="5103876" y="25907"/>
                  </a:lnTo>
                  <a:close/>
                </a:path>
                <a:path w="9524365" h="78104">
                  <a:moveTo>
                    <a:pt x="5155691" y="25907"/>
                  </a:moveTo>
                  <a:lnTo>
                    <a:pt x="5129783" y="25907"/>
                  </a:lnTo>
                  <a:lnTo>
                    <a:pt x="5129783" y="51816"/>
                  </a:lnTo>
                  <a:lnTo>
                    <a:pt x="5155691" y="51816"/>
                  </a:lnTo>
                  <a:lnTo>
                    <a:pt x="5155691" y="25907"/>
                  </a:lnTo>
                  <a:close/>
                </a:path>
                <a:path w="9524365" h="78104">
                  <a:moveTo>
                    <a:pt x="5207508" y="25907"/>
                  </a:moveTo>
                  <a:lnTo>
                    <a:pt x="5181600" y="25907"/>
                  </a:lnTo>
                  <a:lnTo>
                    <a:pt x="5181600" y="51816"/>
                  </a:lnTo>
                  <a:lnTo>
                    <a:pt x="5207508" y="51816"/>
                  </a:lnTo>
                  <a:lnTo>
                    <a:pt x="5207508" y="25907"/>
                  </a:lnTo>
                  <a:close/>
                </a:path>
                <a:path w="9524365" h="78104">
                  <a:moveTo>
                    <a:pt x="5259324" y="25907"/>
                  </a:moveTo>
                  <a:lnTo>
                    <a:pt x="5233415" y="25907"/>
                  </a:lnTo>
                  <a:lnTo>
                    <a:pt x="5233415" y="51816"/>
                  </a:lnTo>
                  <a:lnTo>
                    <a:pt x="5259324" y="51816"/>
                  </a:lnTo>
                  <a:lnTo>
                    <a:pt x="5259324" y="25907"/>
                  </a:lnTo>
                  <a:close/>
                </a:path>
                <a:path w="9524365" h="78104">
                  <a:moveTo>
                    <a:pt x="5311139" y="25907"/>
                  </a:moveTo>
                  <a:lnTo>
                    <a:pt x="5285232" y="25907"/>
                  </a:lnTo>
                  <a:lnTo>
                    <a:pt x="5285232" y="51816"/>
                  </a:lnTo>
                  <a:lnTo>
                    <a:pt x="5311139" y="51816"/>
                  </a:lnTo>
                  <a:lnTo>
                    <a:pt x="5311139" y="25907"/>
                  </a:lnTo>
                  <a:close/>
                </a:path>
                <a:path w="9524365" h="78104">
                  <a:moveTo>
                    <a:pt x="5362956" y="25907"/>
                  </a:moveTo>
                  <a:lnTo>
                    <a:pt x="5337048" y="25907"/>
                  </a:lnTo>
                  <a:lnTo>
                    <a:pt x="5337048" y="51816"/>
                  </a:lnTo>
                  <a:lnTo>
                    <a:pt x="5362956" y="51816"/>
                  </a:lnTo>
                  <a:lnTo>
                    <a:pt x="5362956" y="25907"/>
                  </a:lnTo>
                  <a:close/>
                </a:path>
                <a:path w="9524365" h="78104">
                  <a:moveTo>
                    <a:pt x="5414772" y="25907"/>
                  </a:moveTo>
                  <a:lnTo>
                    <a:pt x="5388863" y="25907"/>
                  </a:lnTo>
                  <a:lnTo>
                    <a:pt x="5388863" y="51816"/>
                  </a:lnTo>
                  <a:lnTo>
                    <a:pt x="5414772" y="51816"/>
                  </a:lnTo>
                  <a:lnTo>
                    <a:pt x="5414772" y="25907"/>
                  </a:lnTo>
                  <a:close/>
                </a:path>
                <a:path w="9524365" h="78104">
                  <a:moveTo>
                    <a:pt x="5466587" y="25907"/>
                  </a:moveTo>
                  <a:lnTo>
                    <a:pt x="5440680" y="25907"/>
                  </a:lnTo>
                  <a:lnTo>
                    <a:pt x="5440680" y="51816"/>
                  </a:lnTo>
                  <a:lnTo>
                    <a:pt x="5466587" y="51816"/>
                  </a:lnTo>
                  <a:lnTo>
                    <a:pt x="5466587" y="25907"/>
                  </a:lnTo>
                  <a:close/>
                </a:path>
                <a:path w="9524365" h="78104">
                  <a:moveTo>
                    <a:pt x="5518404" y="25907"/>
                  </a:moveTo>
                  <a:lnTo>
                    <a:pt x="5492496" y="25907"/>
                  </a:lnTo>
                  <a:lnTo>
                    <a:pt x="5492496" y="51816"/>
                  </a:lnTo>
                  <a:lnTo>
                    <a:pt x="5518404" y="51816"/>
                  </a:lnTo>
                  <a:lnTo>
                    <a:pt x="5518404" y="25907"/>
                  </a:lnTo>
                  <a:close/>
                </a:path>
                <a:path w="9524365" h="78104">
                  <a:moveTo>
                    <a:pt x="5570220" y="25907"/>
                  </a:moveTo>
                  <a:lnTo>
                    <a:pt x="5544311" y="25907"/>
                  </a:lnTo>
                  <a:lnTo>
                    <a:pt x="5544311" y="51816"/>
                  </a:lnTo>
                  <a:lnTo>
                    <a:pt x="5570220" y="51816"/>
                  </a:lnTo>
                  <a:lnTo>
                    <a:pt x="5570220" y="25907"/>
                  </a:lnTo>
                  <a:close/>
                </a:path>
                <a:path w="9524365" h="78104">
                  <a:moveTo>
                    <a:pt x="5622035" y="25907"/>
                  </a:moveTo>
                  <a:lnTo>
                    <a:pt x="5596128" y="25907"/>
                  </a:lnTo>
                  <a:lnTo>
                    <a:pt x="5596128" y="51816"/>
                  </a:lnTo>
                  <a:lnTo>
                    <a:pt x="5622035" y="51816"/>
                  </a:lnTo>
                  <a:lnTo>
                    <a:pt x="5622035" y="25907"/>
                  </a:lnTo>
                  <a:close/>
                </a:path>
                <a:path w="9524365" h="78104">
                  <a:moveTo>
                    <a:pt x="5673852" y="25907"/>
                  </a:moveTo>
                  <a:lnTo>
                    <a:pt x="5647943" y="25907"/>
                  </a:lnTo>
                  <a:lnTo>
                    <a:pt x="5647943" y="51816"/>
                  </a:lnTo>
                  <a:lnTo>
                    <a:pt x="5673852" y="51816"/>
                  </a:lnTo>
                  <a:lnTo>
                    <a:pt x="5673852" y="25907"/>
                  </a:lnTo>
                  <a:close/>
                </a:path>
                <a:path w="9524365" h="78104">
                  <a:moveTo>
                    <a:pt x="5725667" y="25907"/>
                  </a:moveTo>
                  <a:lnTo>
                    <a:pt x="5699759" y="25907"/>
                  </a:lnTo>
                  <a:lnTo>
                    <a:pt x="5699759" y="51816"/>
                  </a:lnTo>
                  <a:lnTo>
                    <a:pt x="5725667" y="51816"/>
                  </a:lnTo>
                  <a:lnTo>
                    <a:pt x="5725667" y="25907"/>
                  </a:lnTo>
                  <a:close/>
                </a:path>
                <a:path w="9524365" h="78104">
                  <a:moveTo>
                    <a:pt x="5777483" y="25907"/>
                  </a:moveTo>
                  <a:lnTo>
                    <a:pt x="5751576" y="25907"/>
                  </a:lnTo>
                  <a:lnTo>
                    <a:pt x="5751576" y="51816"/>
                  </a:lnTo>
                  <a:lnTo>
                    <a:pt x="5777483" y="51816"/>
                  </a:lnTo>
                  <a:lnTo>
                    <a:pt x="5777483" y="25907"/>
                  </a:lnTo>
                  <a:close/>
                </a:path>
                <a:path w="9524365" h="78104">
                  <a:moveTo>
                    <a:pt x="5829300" y="25907"/>
                  </a:moveTo>
                  <a:lnTo>
                    <a:pt x="5803391" y="25907"/>
                  </a:lnTo>
                  <a:lnTo>
                    <a:pt x="5803391" y="51816"/>
                  </a:lnTo>
                  <a:lnTo>
                    <a:pt x="5829300" y="51816"/>
                  </a:lnTo>
                  <a:lnTo>
                    <a:pt x="5829300" y="25907"/>
                  </a:lnTo>
                  <a:close/>
                </a:path>
                <a:path w="9524365" h="78104">
                  <a:moveTo>
                    <a:pt x="5881115" y="25907"/>
                  </a:moveTo>
                  <a:lnTo>
                    <a:pt x="5855208" y="25907"/>
                  </a:lnTo>
                  <a:lnTo>
                    <a:pt x="5855208" y="51816"/>
                  </a:lnTo>
                  <a:lnTo>
                    <a:pt x="5881115" y="51816"/>
                  </a:lnTo>
                  <a:lnTo>
                    <a:pt x="5881115" y="25907"/>
                  </a:lnTo>
                  <a:close/>
                </a:path>
                <a:path w="9524365" h="78104">
                  <a:moveTo>
                    <a:pt x="5932932" y="25907"/>
                  </a:moveTo>
                  <a:lnTo>
                    <a:pt x="5907024" y="25907"/>
                  </a:lnTo>
                  <a:lnTo>
                    <a:pt x="5907024" y="51816"/>
                  </a:lnTo>
                  <a:lnTo>
                    <a:pt x="5932932" y="51816"/>
                  </a:lnTo>
                  <a:lnTo>
                    <a:pt x="5932932" y="25907"/>
                  </a:lnTo>
                  <a:close/>
                </a:path>
                <a:path w="9524365" h="78104">
                  <a:moveTo>
                    <a:pt x="5984748" y="25907"/>
                  </a:moveTo>
                  <a:lnTo>
                    <a:pt x="5958839" y="25907"/>
                  </a:lnTo>
                  <a:lnTo>
                    <a:pt x="5958839" y="51816"/>
                  </a:lnTo>
                  <a:lnTo>
                    <a:pt x="5984748" y="51816"/>
                  </a:lnTo>
                  <a:lnTo>
                    <a:pt x="5984748" y="25907"/>
                  </a:lnTo>
                  <a:close/>
                </a:path>
                <a:path w="9524365" h="78104">
                  <a:moveTo>
                    <a:pt x="6036563" y="25907"/>
                  </a:moveTo>
                  <a:lnTo>
                    <a:pt x="6010656" y="25907"/>
                  </a:lnTo>
                  <a:lnTo>
                    <a:pt x="6010656" y="51816"/>
                  </a:lnTo>
                  <a:lnTo>
                    <a:pt x="6036563" y="51816"/>
                  </a:lnTo>
                  <a:lnTo>
                    <a:pt x="6036563" y="25907"/>
                  </a:lnTo>
                  <a:close/>
                </a:path>
                <a:path w="9524365" h="78104">
                  <a:moveTo>
                    <a:pt x="6088380" y="25907"/>
                  </a:moveTo>
                  <a:lnTo>
                    <a:pt x="6062472" y="25907"/>
                  </a:lnTo>
                  <a:lnTo>
                    <a:pt x="6062472" y="51816"/>
                  </a:lnTo>
                  <a:lnTo>
                    <a:pt x="6088380" y="51816"/>
                  </a:lnTo>
                  <a:lnTo>
                    <a:pt x="6088380" y="25907"/>
                  </a:lnTo>
                  <a:close/>
                </a:path>
                <a:path w="9524365" h="78104">
                  <a:moveTo>
                    <a:pt x="6140196" y="25907"/>
                  </a:moveTo>
                  <a:lnTo>
                    <a:pt x="6114287" y="25907"/>
                  </a:lnTo>
                  <a:lnTo>
                    <a:pt x="6114287" y="51816"/>
                  </a:lnTo>
                  <a:lnTo>
                    <a:pt x="6140196" y="51816"/>
                  </a:lnTo>
                  <a:lnTo>
                    <a:pt x="6140196" y="25907"/>
                  </a:lnTo>
                  <a:close/>
                </a:path>
                <a:path w="9524365" h="78104">
                  <a:moveTo>
                    <a:pt x="6192011" y="25907"/>
                  </a:moveTo>
                  <a:lnTo>
                    <a:pt x="6166104" y="25907"/>
                  </a:lnTo>
                  <a:lnTo>
                    <a:pt x="6166104" y="51816"/>
                  </a:lnTo>
                  <a:lnTo>
                    <a:pt x="6192011" y="51816"/>
                  </a:lnTo>
                  <a:lnTo>
                    <a:pt x="6192011" y="25907"/>
                  </a:lnTo>
                  <a:close/>
                </a:path>
                <a:path w="9524365" h="78104">
                  <a:moveTo>
                    <a:pt x="6243828" y="25907"/>
                  </a:moveTo>
                  <a:lnTo>
                    <a:pt x="6217920" y="25907"/>
                  </a:lnTo>
                  <a:lnTo>
                    <a:pt x="6217920" y="51816"/>
                  </a:lnTo>
                  <a:lnTo>
                    <a:pt x="6243828" y="51816"/>
                  </a:lnTo>
                  <a:lnTo>
                    <a:pt x="6243828" y="25907"/>
                  </a:lnTo>
                  <a:close/>
                </a:path>
                <a:path w="9524365" h="78104">
                  <a:moveTo>
                    <a:pt x="6295643" y="25907"/>
                  </a:moveTo>
                  <a:lnTo>
                    <a:pt x="6269735" y="25907"/>
                  </a:lnTo>
                  <a:lnTo>
                    <a:pt x="6269735" y="51816"/>
                  </a:lnTo>
                  <a:lnTo>
                    <a:pt x="6295643" y="51816"/>
                  </a:lnTo>
                  <a:lnTo>
                    <a:pt x="6295643" y="25907"/>
                  </a:lnTo>
                  <a:close/>
                </a:path>
                <a:path w="9524365" h="78104">
                  <a:moveTo>
                    <a:pt x="6347459" y="25907"/>
                  </a:moveTo>
                  <a:lnTo>
                    <a:pt x="6321552" y="25907"/>
                  </a:lnTo>
                  <a:lnTo>
                    <a:pt x="6321552" y="51816"/>
                  </a:lnTo>
                  <a:lnTo>
                    <a:pt x="6347459" y="51816"/>
                  </a:lnTo>
                  <a:lnTo>
                    <a:pt x="6347459" y="25907"/>
                  </a:lnTo>
                  <a:close/>
                </a:path>
                <a:path w="9524365" h="78104">
                  <a:moveTo>
                    <a:pt x="6399276" y="25907"/>
                  </a:moveTo>
                  <a:lnTo>
                    <a:pt x="6373367" y="25907"/>
                  </a:lnTo>
                  <a:lnTo>
                    <a:pt x="6373367" y="51816"/>
                  </a:lnTo>
                  <a:lnTo>
                    <a:pt x="6399276" y="51816"/>
                  </a:lnTo>
                  <a:lnTo>
                    <a:pt x="6399276" y="25907"/>
                  </a:lnTo>
                  <a:close/>
                </a:path>
                <a:path w="9524365" h="78104">
                  <a:moveTo>
                    <a:pt x="6451091" y="25907"/>
                  </a:moveTo>
                  <a:lnTo>
                    <a:pt x="6425183" y="25907"/>
                  </a:lnTo>
                  <a:lnTo>
                    <a:pt x="6425183" y="51816"/>
                  </a:lnTo>
                  <a:lnTo>
                    <a:pt x="6451091" y="51816"/>
                  </a:lnTo>
                  <a:lnTo>
                    <a:pt x="6451091" y="25907"/>
                  </a:lnTo>
                  <a:close/>
                </a:path>
                <a:path w="9524365" h="78104">
                  <a:moveTo>
                    <a:pt x="6502908" y="25907"/>
                  </a:moveTo>
                  <a:lnTo>
                    <a:pt x="6477000" y="25907"/>
                  </a:lnTo>
                  <a:lnTo>
                    <a:pt x="6477000" y="51816"/>
                  </a:lnTo>
                  <a:lnTo>
                    <a:pt x="6502908" y="51816"/>
                  </a:lnTo>
                  <a:lnTo>
                    <a:pt x="6502908" y="25907"/>
                  </a:lnTo>
                  <a:close/>
                </a:path>
                <a:path w="9524365" h="78104">
                  <a:moveTo>
                    <a:pt x="6554724" y="25907"/>
                  </a:moveTo>
                  <a:lnTo>
                    <a:pt x="6528815" y="25907"/>
                  </a:lnTo>
                  <a:lnTo>
                    <a:pt x="6528815" y="51816"/>
                  </a:lnTo>
                  <a:lnTo>
                    <a:pt x="6554724" y="51816"/>
                  </a:lnTo>
                  <a:lnTo>
                    <a:pt x="6554724" y="25907"/>
                  </a:lnTo>
                  <a:close/>
                </a:path>
                <a:path w="9524365" h="78104">
                  <a:moveTo>
                    <a:pt x="6606539" y="25907"/>
                  </a:moveTo>
                  <a:lnTo>
                    <a:pt x="6580632" y="25907"/>
                  </a:lnTo>
                  <a:lnTo>
                    <a:pt x="6580632" y="51816"/>
                  </a:lnTo>
                  <a:lnTo>
                    <a:pt x="6606539" y="51816"/>
                  </a:lnTo>
                  <a:lnTo>
                    <a:pt x="6606539" y="25907"/>
                  </a:lnTo>
                  <a:close/>
                </a:path>
                <a:path w="9524365" h="78104">
                  <a:moveTo>
                    <a:pt x="6658356" y="25907"/>
                  </a:moveTo>
                  <a:lnTo>
                    <a:pt x="6632448" y="25907"/>
                  </a:lnTo>
                  <a:lnTo>
                    <a:pt x="6632448" y="51816"/>
                  </a:lnTo>
                  <a:lnTo>
                    <a:pt x="6658356" y="51816"/>
                  </a:lnTo>
                  <a:lnTo>
                    <a:pt x="6658356" y="25907"/>
                  </a:lnTo>
                  <a:close/>
                </a:path>
                <a:path w="9524365" h="78104">
                  <a:moveTo>
                    <a:pt x="6710172" y="25907"/>
                  </a:moveTo>
                  <a:lnTo>
                    <a:pt x="6684263" y="25907"/>
                  </a:lnTo>
                  <a:lnTo>
                    <a:pt x="6684263" y="51816"/>
                  </a:lnTo>
                  <a:lnTo>
                    <a:pt x="6710172" y="51816"/>
                  </a:lnTo>
                  <a:lnTo>
                    <a:pt x="6710172" y="25907"/>
                  </a:lnTo>
                  <a:close/>
                </a:path>
                <a:path w="9524365" h="78104">
                  <a:moveTo>
                    <a:pt x="6761987" y="25907"/>
                  </a:moveTo>
                  <a:lnTo>
                    <a:pt x="6736080" y="25907"/>
                  </a:lnTo>
                  <a:lnTo>
                    <a:pt x="6736080" y="51816"/>
                  </a:lnTo>
                  <a:lnTo>
                    <a:pt x="6761987" y="51816"/>
                  </a:lnTo>
                  <a:lnTo>
                    <a:pt x="6761987" y="25907"/>
                  </a:lnTo>
                  <a:close/>
                </a:path>
                <a:path w="9524365" h="78104">
                  <a:moveTo>
                    <a:pt x="6813804" y="25907"/>
                  </a:moveTo>
                  <a:lnTo>
                    <a:pt x="6787896" y="25907"/>
                  </a:lnTo>
                  <a:lnTo>
                    <a:pt x="6787896" y="51816"/>
                  </a:lnTo>
                  <a:lnTo>
                    <a:pt x="6813804" y="51816"/>
                  </a:lnTo>
                  <a:lnTo>
                    <a:pt x="6813804" y="25907"/>
                  </a:lnTo>
                  <a:close/>
                </a:path>
                <a:path w="9524365" h="78104">
                  <a:moveTo>
                    <a:pt x="6865620" y="25907"/>
                  </a:moveTo>
                  <a:lnTo>
                    <a:pt x="6839711" y="25907"/>
                  </a:lnTo>
                  <a:lnTo>
                    <a:pt x="6839711" y="51816"/>
                  </a:lnTo>
                  <a:lnTo>
                    <a:pt x="6865620" y="51816"/>
                  </a:lnTo>
                  <a:lnTo>
                    <a:pt x="6865620" y="25907"/>
                  </a:lnTo>
                  <a:close/>
                </a:path>
                <a:path w="9524365" h="78104">
                  <a:moveTo>
                    <a:pt x="6917435" y="25907"/>
                  </a:moveTo>
                  <a:lnTo>
                    <a:pt x="6891528" y="25907"/>
                  </a:lnTo>
                  <a:lnTo>
                    <a:pt x="6891528" y="51816"/>
                  </a:lnTo>
                  <a:lnTo>
                    <a:pt x="6917435" y="51816"/>
                  </a:lnTo>
                  <a:lnTo>
                    <a:pt x="6917435" y="25907"/>
                  </a:lnTo>
                  <a:close/>
                </a:path>
                <a:path w="9524365" h="78104">
                  <a:moveTo>
                    <a:pt x="6969252" y="25907"/>
                  </a:moveTo>
                  <a:lnTo>
                    <a:pt x="6943343" y="25907"/>
                  </a:lnTo>
                  <a:lnTo>
                    <a:pt x="6943343" y="51816"/>
                  </a:lnTo>
                  <a:lnTo>
                    <a:pt x="6969252" y="51816"/>
                  </a:lnTo>
                  <a:lnTo>
                    <a:pt x="6969252" y="25907"/>
                  </a:lnTo>
                  <a:close/>
                </a:path>
                <a:path w="9524365" h="78104">
                  <a:moveTo>
                    <a:pt x="7021067" y="25907"/>
                  </a:moveTo>
                  <a:lnTo>
                    <a:pt x="6995159" y="25907"/>
                  </a:lnTo>
                  <a:lnTo>
                    <a:pt x="6995159" y="51816"/>
                  </a:lnTo>
                  <a:lnTo>
                    <a:pt x="7021067" y="51816"/>
                  </a:lnTo>
                  <a:lnTo>
                    <a:pt x="7021067" y="25907"/>
                  </a:lnTo>
                  <a:close/>
                </a:path>
                <a:path w="9524365" h="78104">
                  <a:moveTo>
                    <a:pt x="7072883" y="25907"/>
                  </a:moveTo>
                  <a:lnTo>
                    <a:pt x="7046976" y="25907"/>
                  </a:lnTo>
                  <a:lnTo>
                    <a:pt x="7046976" y="51816"/>
                  </a:lnTo>
                  <a:lnTo>
                    <a:pt x="7072883" y="51816"/>
                  </a:lnTo>
                  <a:lnTo>
                    <a:pt x="7072883" y="25907"/>
                  </a:lnTo>
                  <a:close/>
                </a:path>
                <a:path w="9524365" h="78104">
                  <a:moveTo>
                    <a:pt x="7124700" y="25907"/>
                  </a:moveTo>
                  <a:lnTo>
                    <a:pt x="7098791" y="25907"/>
                  </a:lnTo>
                  <a:lnTo>
                    <a:pt x="7098791" y="51816"/>
                  </a:lnTo>
                  <a:lnTo>
                    <a:pt x="7124700" y="51816"/>
                  </a:lnTo>
                  <a:lnTo>
                    <a:pt x="7124700" y="25907"/>
                  </a:lnTo>
                  <a:close/>
                </a:path>
                <a:path w="9524365" h="78104">
                  <a:moveTo>
                    <a:pt x="7176515" y="25907"/>
                  </a:moveTo>
                  <a:lnTo>
                    <a:pt x="7150608" y="25907"/>
                  </a:lnTo>
                  <a:lnTo>
                    <a:pt x="7150608" y="51816"/>
                  </a:lnTo>
                  <a:lnTo>
                    <a:pt x="7176515" y="51816"/>
                  </a:lnTo>
                  <a:lnTo>
                    <a:pt x="7176515" y="25907"/>
                  </a:lnTo>
                  <a:close/>
                </a:path>
                <a:path w="9524365" h="78104">
                  <a:moveTo>
                    <a:pt x="7228332" y="25907"/>
                  </a:moveTo>
                  <a:lnTo>
                    <a:pt x="7202424" y="25907"/>
                  </a:lnTo>
                  <a:lnTo>
                    <a:pt x="7202424" y="51816"/>
                  </a:lnTo>
                  <a:lnTo>
                    <a:pt x="7228332" y="51816"/>
                  </a:lnTo>
                  <a:lnTo>
                    <a:pt x="7228332" y="25907"/>
                  </a:lnTo>
                  <a:close/>
                </a:path>
                <a:path w="9524365" h="78104">
                  <a:moveTo>
                    <a:pt x="7280148" y="25907"/>
                  </a:moveTo>
                  <a:lnTo>
                    <a:pt x="7254239" y="25907"/>
                  </a:lnTo>
                  <a:lnTo>
                    <a:pt x="7254239" y="51816"/>
                  </a:lnTo>
                  <a:lnTo>
                    <a:pt x="7280148" y="51816"/>
                  </a:lnTo>
                  <a:lnTo>
                    <a:pt x="7280148" y="25907"/>
                  </a:lnTo>
                  <a:close/>
                </a:path>
                <a:path w="9524365" h="78104">
                  <a:moveTo>
                    <a:pt x="7331963" y="25907"/>
                  </a:moveTo>
                  <a:lnTo>
                    <a:pt x="7306056" y="25907"/>
                  </a:lnTo>
                  <a:lnTo>
                    <a:pt x="7306056" y="51816"/>
                  </a:lnTo>
                  <a:lnTo>
                    <a:pt x="7331963" y="51816"/>
                  </a:lnTo>
                  <a:lnTo>
                    <a:pt x="7331963" y="25907"/>
                  </a:lnTo>
                  <a:close/>
                </a:path>
                <a:path w="9524365" h="78104">
                  <a:moveTo>
                    <a:pt x="7383780" y="25907"/>
                  </a:moveTo>
                  <a:lnTo>
                    <a:pt x="7357872" y="25907"/>
                  </a:lnTo>
                  <a:lnTo>
                    <a:pt x="7357872" y="51816"/>
                  </a:lnTo>
                  <a:lnTo>
                    <a:pt x="7383780" y="51816"/>
                  </a:lnTo>
                  <a:lnTo>
                    <a:pt x="7383780" y="25907"/>
                  </a:lnTo>
                  <a:close/>
                </a:path>
                <a:path w="9524365" h="78104">
                  <a:moveTo>
                    <a:pt x="7435596" y="25907"/>
                  </a:moveTo>
                  <a:lnTo>
                    <a:pt x="7409687" y="25907"/>
                  </a:lnTo>
                  <a:lnTo>
                    <a:pt x="7409687" y="51816"/>
                  </a:lnTo>
                  <a:lnTo>
                    <a:pt x="7435596" y="51816"/>
                  </a:lnTo>
                  <a:lnTo>
                    <a:pt x="7435596" y="25907"/>
                  </a:lnTo>
                  <a:close/>
                </a:path>
                <a:path w="9524365" h="78104">
                  <a:moveTo>
                    <a:pt x="7487411" y="25907"/>
                  </a:moveTo>
                  <a:lnTo>
                    <a:pt x="7461504" y="25907"/>
                  </a:lnTo>
                  <a:lnTo>
                    <a:pt x="7461504" y="51816"/>
                  </a:lnTo>
                  <a:lnTo>
                    <a:pt x="7487411" y="51816"/>
                  </a:lnTo>
                  <a:lnTo>
                    <a:pt x="7487411" y="25907"/>
                  </a:lnTo>
                  <a:close/>
                </a:path>
                <a:path w="9524365" h="78104">
                  <a:moveTo>
                    <a:pt x="7539228" y="25907"/>
                  </a:moveTo>
                  <a:lnTo>
                    <a:pt x="7513320" y="25907"/>
                  </a:lnTo>
                  <a:lnTo>
                    <a:pt x="7513320" y="51816"/>
                  </a:lnTo>
                  <a:lnTo>
                    <a:pt x="7539228" y="51816"/>
                  </a:lnTo>
                  <a:lnTo>
                    <a:pt x="7539228" y="25907"/>
                  </a:lnTo>
                  <a:close/>
                </a:path>
                <a:path w="9524365" h="78104">
                  <a:moveTo>
                    <a:pt x="7591043" y="25907"/>
                  </a:moveTo>
                  <a:lnTo>
                    <a:pt x="7565135" y="25907"/>
                  </a:lnTo>
                  <a:lnTo>
                    <a:pt x="7565135" y="51816"/>
                  </a:lnTo>
                  <a:lnTo>
                    <a:pt x="7591043" y="51816"/>
                  </a:lnTo>
                  <a:lnTo>
                    <a:pt x="7591043" y="25907"/>
                  </a:lnTo>
                  <a:close/>
                </a:path>
                <a:path w="9524365" h="78104">
                  <a:moveTo>
                    <a:pt x="7642859" y="25907"/>
                  </a:moveTo>
                  <a:lnTo>
                    <a:pt x="7616952" y="25907"/>
                  </a:lnTo>
                  <a:lnTo>
                    <a:pt x="7616952" y="51816"/>
                  </a:lnTo>
                  <a:lnTo>
                    <a:pt x="7642859" y="51816"/>
                  </a:lnTo>
                  <a:lnTo>
                    <a:pt x="7642859" y="25907"/>
                  </a:lnTo>
                  <a:close/>
                </a:path>
                <a:path w="9524365" h="78104">
                  <a:moveTo>
                    <a:pt x="7694676" y="25907"/>
                  </a:moveTo>
                  <a:lnTo>
                    <a:pt x="7668767" y="25907"/>
                  </a:lnTo>
                  <a:lnTo>
                    <a:pt x="7668767" y="51816"/>
                  </a:lnTo>
                  <a:lnTo>
                    <a:pt x="7694676" y="51816"/>
                  </a:lnTo>
                  <a:lnTo>
                    <a:pt x="7694676" y="25907"/>
                  </a:lnTo>
                  <a:close/>
                </a:path>
                <a:path w="9524365" h="78104">
                  <a:moveTo>
                    <a:pt x="7746491" y="25907"/>
                  </a:moveTo>
                  <a:lnTo>
                    <a:pt x="7720583" y="25907"/>
                  </a:lnTo>
                  <a:lnTo>
                    <a:pt x="7720583" y="51816"/>
                  </a:lnTo>
                  <a:lnTo>
                    <a:pt x="7746491" y="51816"/>
                  </a:lnTo>
                  <a:lnTo>
                    <a:pt x="7746491" y="25907"/>
                  </a:lnTo>
                  <a:close/>
                </a:path>
                <a:path w="9524365" h="78104">
                  <a:moveTo>
                    <a:pt x="7798308" y="25907"/>
                  </a:moveTo>
                  <a:lnTo>
                    <a:pt x="7772400" y="25907"/>
                  </a:lnTo>
                  <a:lnTo>
                    <a:pt x="7772400" y="51816"/>
                  </a:lnTo>
                  <a:lnTo>
                    <a:pt x="7798308" y="51816"/>
                  </a:lnTo>
                  <a:lnTo>
                    <a:pt x="7798308" y="25907"/>
                  </a:lnTo>
                  <a:close/>
                </a:path>
                <a:path w="9524365" h="78104">
                  <a:moveTo>
                    <a:pt x="7850124" y="25907"/>
                  </a:moveTo>
                  <a:lnTo>
                    <a:pt x="7824215" y="25907"/>
                  </a:lnTo>
                  <a:lnTo>
                    <a:pt x="7824215" y="51816"/>
                  </a:lnTo>
                  <a:lnTo>
                    <a:pt x="7850124" y="51816"/>
                  </a:lnTo>
                  <a:lnTo>
                    <a:pt x="7850124" y="25907"/>
                  </a:lnTo>
                  <a:close/>
                </a:path>
                <a:path w="9524365" h="78104">
                  <a:moveTo>
                    <a:pt x="7901939" y="25907"/>
                  </a:moveTo>
                  <a:lnTo>
                    <a:pt x="7876032" y="25907"/>
                  </a:lnTo>
                  <a:lnTo>
                    <a:pt x="7876032" y="51816"/>
                  </a:lnTo>
                  <a:lnTo>
                    <a:pt x="7901939" y="51816"/>
                  </a:lnTo>
                  <a:lnTo>
                    <a:pt x="7901939" y="25907"/>
                  </a:lnTo>
                  <a:close/>
                </a:path>
                <a:path w="9524365" h="78104">
                  <a:moveTo>
                    <a:pt x="7953756" y="25907"/>
                  </a:moveTo>
                  <a:lnTo>
                    <a:pt x="7927848" y="25907"/>
                  </a:lnTo>
                  <a:lnTo>
                    <a:pt x="7927848" y="51816"/>
                  </a:lnTo>
                  <a:lnTo>
                    <a:pt x="7953756" y="51816"/>
                  </a:lnTo>
                  <a:lnTo>
                    <a:pt x="7953756" y="25907"/>
                  </a:lnTo>
                  <a:close/>
                </a:path>
                <a:path w="9524365" h="78104">
                  <a:moveTo>
                    <a:pt x="8005572" y="25907"/>
                  </a:moveTo>
                  <a:lnTo>
                    <a:pt x="7979663" y="25907"/>
                  </a:lnTo>
                  <a:lnTo>
                    <a:pt x="7979663" y="51816"/>
                  </a:lnTo>
                  <a:lnTo>
                    <a:pt x="8005572" y="51816"/>
                  </a:lnTo>
                  <a:lnTo>
                    <a:pt x="8005572" y="25907"/>
                  </a:lnTo>
                  <a:close/>
                </a:path>
                <a:path w="9524365" h="78104">
                  <a:moveTo>
                    <a:pt x="8057387" y="25907"/>
                  </a:moveTo>
                  <a:lnTo>
                    <a:pt x="8031480" y="25907"/>
                  </a:lnTo>
                  <a:lnTo>
                    <a:pt x="8031480" y="51816"/>
                  </a:lnTo>
                  <a:lnTo>
                    <a:pt x="8057387" y="51816"/>
                  </a:lnTo>
                  <a:lnTo>
                    <a:pt x="8057387" y="25907"/>
                  </a:lnTo>
                  <a:close/>
                </a:path>
                <a:path w="9524365" h="78104">
                  <a:moveTo>
                    <a:pt x="8109204" y="25907"/>
                  </a:moveTo>
                  <a:lnTo>
                    <a:pt x="8083296" y="25907"/>
                  </a:lnTo>
                  <a:lnTo>
                    <a:pt x="8083296" y="51816"/>
                  </a:lnTo>
                  <a:lnTo>
                    <a:pt x="8109204" y="51816"/>
                  </a:lnTo>
                  <a:lnTo>
                    <a:pt x="8109204" y="25907"/>
                  </a:lnTo>
                  <a:close/>
                </a:path>
                <a:path w="9524365" h="78104">
                  <a:moveTo>
                    <a:pt x="8161020" y="25907"/>
                  </a:moveTo>
                  <a:lnTo>
                    <a:pt x="8135111" y="25907"/>
                  </a:lnTo>
                  <a:lnTo>
                    <a:pt x="8135111" y="51816"/>
                  </a:lnTo>
                  <a:lnTo>
                    <a:pt x="8161020" y="51816"/>
                  </a:lnTo>
                  <a:lnTo>
                    <a:pt x="8161020" y="25907"/>
                  </a:lnTo>
                  <a:close/>
                </a:path>
                <a:path w="9524365" h="78104">
                  <a:moveTo>
                    <a:pt x="8212835" y="25907"/>
                  </a:moveTo>
                  <a:lnTo>
                    <a:pt x="8186928" y="25907"/>
                  </a:lnTo>
                  <a:lnTo>
                    <a:pt x="8186928" y="51816"/>
                  </a:lnTo>
                  <a:lnTo>
                    <a:pt x="8212835" y="51816"/>
                  </a:lnTo>
                  <a:lnTo>
                    <a:pt x="8212835" y="25907"/>
                  </a:lnTo>
                  <a:close/>
                </a:path>
                <a:path w="9524365" h="78104">
                  <a:moveTo>
                    <a:pt x="8264652" y="25907"/>
                  </a:moveTo>
                  <a:lnTo>
                    <a:pt x="8238743" y="25907"/>
                  </a:lnTo>
                  <a:lnTo>
                    <a:pt x="8238743" y="51816"/>
                  </a:lnTo>
                  <a:lnTo>
                    <a:pt x="8264652" y="51816"/>
                  </a:lnTo>
                  <a:lnTo>
                    <a:pt x="8264652" y="25907"/>
                  </a:lnTo>
                  <a:close/>
                </a:path>
                <a:path w="9524365" h="78104">
                  <a:moveTo>
                    <a:pt x="8316467" y="25907"/>
                  </a:moveTo>
                  <a:lnTo>
                    <a:pt x="8290559" y="25907"/>
                  </a:lnTo>
                  <a:lnTo>
                    <a:pt x="8290559" y="51816"/>
                  </a:lnTo>
                  <a:lnTo>
                    <a:pt x="8316467" y="51816"/>
                  </a:lnTo>
                  <a:lnTo>
                    <a:pt x="8316467" y="25907"/>
                  </a:lnTo>
                  <a:close/>
                </a:path>
                <a:path w="9524365" h="78104">
                  <a:moveTo>
                    <a:pt x="8368283" y="25907"/>
                  </a:moveTo>
                  <a:lnTo>
                    <a:pt x="8342376" y="25907"/>
                  </a:lnTo>
                  <a:lnTo>
                    <a:pt x="8342376" y="51816"/>
                  </a:lnTo>
                  <a:lnTo>
                    <a:pt x="8368283" y="51816"/>
                  </a:lnTo>
                  <a:lnTo>
                    <a:pt x="8368283" y="25907"/>
                  </a:lnTo>
                  <a:close/>
                </a:path>
                <a:path w="9524365" h="78104">
                  <a:moveTo>
                    <a:pt x="8420100" y="25907"/>
                  </a:moveTo>
                  <a:lnTo>
                    <a:pt x="8394191" y="25907"/>
                  </a:lnTo>
                  <a:lnTo>
                    <a:pt x="8394191" y="51816"/>
                  </a:lnTo>
                  <a:lnTo>
                    <a:pt x="8420100" y="51816"/>
                  </a:lnTo>
                  <a:lnTo>
                    <a:pt x="8420100" y="25907"/>
                  </a:lnTo>
                  <a:close/>
                </a:path>
                <a:path w="9524365" h="78104">
                  <a:moveTo>
                    <a:pt x="8471916" y="25907"/>
                  </a:moveTo>
                  <a:lnTo>
                    <a:pt x="8446008" y="25907"/>
                  </a:lnTo>
                  <a:lnTo>
                    <a:pt x="8446008" y="51816"/>
                  </a:lnTo>
                  <a:lnTo>
                    <a:pt x="8471916" y="51816"/>
                  </a:lnTo>
                  <a:lnTo>
                    <a:pt x="8471916" y="25907"/>
                  </a:lnTo>
                  <a:close/>
                </a:path>
                <a:path w="9524365" h="78104">
                  <a:moveTo>
                    <a:pt x="8523732" y="25907"/>
                  </a:moveTo>
                  <a:lnTo>
                    <a:pt x="8497824" y="25907"/>
                  </a:lnTo>
                  <a:lnTo>
                    <a:pt x="8497824" y="51816"/>
                  </a:lnTo>
                  <a:lnTo>
                    <a:pt x="8523732" y="51816"/>
                  </a:lnTo>
                  <a:lnTo>
                    <a:pt x="8523732" y="25907"/>
                  </a:lnTo>
                  <a:close/>
                </a:path>
                <a:path w="9524365" h="78104">
                  <a:moveTo>
                    <a:pt x="8575548" y="25907"/>
                  </a:moveTo>
                  <a:lnTo>
                    <a:pt x="8549640" y="25907"/>
                  </a:lnTo>
                  <a:lnTo>
                    <a:pt x="8549640" y="51816"/>
                  </a:lnTo>
                  <a:lnTo>
                    <a:pt x="8575548" y="51816"/>
                  </a:lnTo>
                  <a:lnTo>
                    <a:pt x="8575548" y="25907"/>
                  </a:lnTo>
                  <a:close/>
                </a:path>
                <a:path w="9524365" h="78104">
                  <a:moveTo>
                    <a:pt x="8627364" y="25907"/>
                  </a:moveTo>
                  <a:lnTo>
                    <a:pt x="8601456" y="25907"/>
                  </a:lnTo>
                  <a:lnTo>
                    <a:pt x="8601456" y="51816"/>
                  </a:lnTo>
                  <a:lnTo>
                    <a:pt x="8627364" y="51816"/>
                  </a:lnTo>
                  <a:lnTo>
                    <a:pt x="8627364" y="25907"/>
                  </a:lnTo>
                  <a:close/>
                </a:path>
                <a:path w="9524365" h="78104">
                  <a:moveTo>
                    <a:pt x="8679180" y="25907"/>
                  </a:moveTo>
                  <a:lnTo>
                    <a:pt x="8653272" y="25907"/>
                  </a:lnTo>
                  <a:lnTo>
                    <a:pt x="8653272" y="51816"/>
                  </a:lnTo>
                  <a:lnTo>
                    <a:pt x="8679180" y="51816"/>
                  </a:lnTo>
                  <a:lnTo>
                    <a:pt x="8679180" y="25907"/>
                  </a:lnTo>
                  <a:close/>
                </a:path>
                <a:path w="9524365" h="78104">
                  <a:moveTo>
                    <a:pt x="8730996" y="25907"/>
                  </a:moveTo>
                  <a:lnTo>
                    <a:pt x="8705088" y="25907"/>
                  </a:lnTo>
                  <a:lnTo>
                    <a:pt x="8705088" y="51816"/>
                  </a:lnTo>
                  <a:lnTo>
                    <a:pt x="8730996" y="51816"/>
                  </a:lnTo>
                  <a:lnTo>
                    <a:pt x="8730996" y="25907"/>
                  </a:lnTo>
                  <a:close/>
                </a:path>
                <a:path w="9524365" h="78104">
                  <a:moveTo>
                    <a:pt x="8782812" y="25907"/>
                  </a:moveTo>
                  <a:lnTo>
                    <a:pt x="8756904" y="25907"/>
                  </a:lnTo>
                  <a:lnTo>
                    <a:pt x="8756904" y="51816"/>
                  </a:lnTo>
                  <a:lnTo>
                    <a:pt x="8782812" y="51816"/>
                  </a:lnTo>
                  <a:lnTo>
                    <a:pt x="8782812" y="25907"/>
                  </a:lnTo>
                  <a:close/>
                </a:path>
                <a:path w="9524365" h="78104">
                  <a:moveTo>
                    <a:pt x="8834628" y="25907"/>
                  </a:moveTo>
                  <a:lnTo>
                    <a:pt x="8808720" y="25907"/>
                  </a:lnTo>
                  <a:lnTo>
                    <a:pt x="8808720" y="51816"/>
                  </a:lnTo>
                  <a:lnTo>
                    <a:pt x="8834628" y="51816"/>
                  </a:lnTo>
                  <a:lnTo>
                    <a:pt x="8834628" y="25907"/>
                  </a:lnTo>
                  <a:close/>
                </a:path>
                <a:path w="9524365" h="78104">
                  <a:moveTo>
                    <a:pt x="8886443" y="25907"/>
                  </a:moveTo>
                  <a:lnTo>
                    <a:pt x="8860536" y="25907"/>
                  </a:lnTo>
                  <a:lnTo>
                    <a:pt x="8860536" y="51816"/>
                  </a:lnTo>
                  <a:lnTo>
                    <a:pt x="8886443" y="51816"/>
                  </a:lnTo>
                  <a:lnTo>
                    <a:pt x="8886443" y="25907"/>
                  </a:lnTo>
                  <a:close/>
                </a:path>
                <a:path w="9524365" h="78104">
                  <a:moveTo>
                    <a:pt x="8938260" y="25907"/>
                  </a:moveTo>
                  <a:lnTo>
                    <a:pt x="8912352" y="25907"/>
                  </a:lnTo>
                  <a:lnTo>
                    <a:pt x="8912352" y="51816"/>
                  </a:lnTo>
                  <a:lnTo>
                    <a:pt x="8938260" y="51816"/>
                  </a:lnTo>
                  <a:lnTo>
                    <a:pt x="8938260" y="25907"/>
                  </a:lnTo>
                  <a:close/>
                </a:path>
                <a:path w="9524365" h="78104">
                  <a:moveTo>
                    <a:pt x="8990076" y="25907"/>
                  </a:moveTo>
                  <a:lnTo>
                    <a:pt x="8964167" y="25907"/>
                  </a:lnTo>
                  <a:lnTo>
                    <a:pt x="8964167" y="51816"/>
                  </a:lnTo>
                  <a:lnTo>
                    <a:pt x="8990076" y="51816"/>
                  </a:lnTo>
                  <a:lnTo>
                    <a:pt x="8990076" y="25907"/>
                  </a:lnTo>
                  <a:close/>
                </a:path>
                <a:path w="9524365" h="78104">
                  <a:moveTo>
                    <a:pt x="9041891" y="25907"/>
                  </a:moveTo>
                  <a:lnTo>
                    <a:pt x="9015984" y="25907"/>
                  </a:lnTo>
                  <a:lnTo>
                    <a:pt x="9015984" y="51816"/>
                  </a:lnTo>
                  <a:lnTo>
                    <a:pt x="9041891" y="51816"/>
                  </a:lnTo>
                  <a:lnTo>
                    <a:pt x="9041891" y="25907"/>
                  </a:lnTo>
                  <a:close/>
                </a:path>
                <a:path w="9524365" h="78104">
                  <a:moveTo>
                    <a:pt x="9093708" y="25907"/>
                  </a:moveTo>
                  <a:lnTo>
                    <a:pt x="9067800" y="25907"/>
                  </a:lnTo>
                  <a:lnTo>
                    <a:pt x="9067800" y="51816"/>
                  </a:lnTo>
                  <a:lnTo>
                    <a:pt x="9093708" y="51816"/>
                  </a:lnTo>
                  <a:lnTo>
                    <a:pt x="9093708" y="25907"/>
                  </a:lnTo>
                  <a:close/>
                </a:path>
                <a:path w="9524365" h="78104">
                  <a:moveTo>
                    <a:pt x="9145524" y="25907"/>
                  </a:moveTo>
                  <a:lnTo>
                    <a:pt x="9119616" y="25907"/>
                  </a:lnTo>
                  <a:lnTo>
                    <a:pt x="9119616" y="51816"/>
                  </a:lnTo>
                  <a:lnTo>
                    <a:pt x="9145524" y="51816"/>
                  </a:lnTo>
                  <a:lnTo>
                    <a:pt x="9145524" y="25907"/>
                  </a:lnTo>
                  <a:close/>
                </a:path>
                <a:path w="9524365" h="78104">
                  <a:moveTo>
                    <a:pt x="9197340" y="25907"/>
                  </a:moveTo>
                  <a:lnTo>
                    <a:pt x="9171432" y="25907"/>
                  </a:lnTo>
                  <a:lnTo>
                    <a:pt x="9171432" y="51816"/>
                  </a:lnTo>
                  <a:lnTo>
                    <a:pt x="9197340" y="51816"/>
                  </a:lnTo>
                  <a:lnTo>
                    <a:pt x="9197340" y="25907"/>
                  </a:lnTo>
                  <a:close/>
                </a:path>
                <a:path w="9524365" h="78104">
                  <a:moveTo>
                    <a:pt x="9249156" y="25907"/>
                  </a:moveTo>
                  <a:lnTo>
                    <a:pt x="9223248" y="25907"/>
                  </a:lnTo>
                  <a:lnTo>
                    <a:pt x="9223248" y="51816"/>
                  </a:lnTo>
                  <a:lnTo>
                    <a:pt x="9249156" y="51816"/>
                  </a:lnTo>
                  <a:lnTo>
                    <a:pt x="9249156" y="25907"/>
                  </a:lnTo>
                  <a:close/>
                </a:path>
                <a:path w="9524365" h="78104">
                  <a:moveTo>
                    <a:pt x="9300972" y="25907"/>
                  </a:moveTo>
                  <a:lnTo>
                    <a:pt x="9275064" y="25907"/>
                  </a:lnTo>
                  <a:lnTo>
                    <a:pt x="9275064" y="51816"/>
                  </a:lnTo>
                  <a:lnTo>
                    <a:pt x="9300972" y="51816"/>
                  </a:lnTo>
                  <a:lnTo>
                    <a:pt x="9300972" y="25907"/>
                  </a:lnTo>
                  <a:close/>
                </a:path>
                <a:path w="9524365" h="78104">
                  <a:moveTo>
                    <a:pt x="9352788" y="25907"/>
                  </a:moveTo>
                  <a:lnTo>
                    <a:pt x="9326880" y="25907"/>
                  </a:lnTo>
                  <a:lnTo>
                    <a:pt x="9326880" y="51816"/>
                  </a:lnTo>
                  <a:lnTo>
                    <a:pt x="9352788" y="51816"/>
                  </a:lnTo>
                  <a:lnTo>
                    <a:pt x="9352788" y="25907"/>
                  </a:lnTo>
                  <a:close/>
                </a:path>
                <a:path w="9524365" h="78104">
                  <a:moveTo>
                    <a:pt x="9404604" y="25907"/>
                  </a:moveTo>
                  <a:lnTo>
                    <a:pt x="9378696" y="25907"/>
                  </a:lnTo>
                  <a:lnTo>
                    <a:pt x="9378696" y="51816"/>
                  </a:lnTo>
                  <a:lnTo>
                    <a:pt x="9404604" y="51816"/>
                  </a:lnTo>
                  <a:lnTo>
                    <a:pt x="9404604" y="25907"/>
                  </a:lnTo>
                  <a:close/>
                </a:path>
                <a:path w="9524365" h="78104">
                  <a:moveTo>
                    <a:pt x="9446133" y="0"/>
                  </a:moveTo>
                  <a:lnTo>
                    <a:pt x="9446133" y="77724"/>
                  </a:lnTo>
                  <a:lnTo>
                    <a:pt x="9497949" y="51816"/>
                  </a:lnTo>
                  <a:lnTo>
                    <a:pt x="9456420" y="51816"/>
                  </a:lnTo>
                  <a:lnTo>
                    <a:pt x="9456420" y="25907"/>
                  </a:lnTo>
                  <a:lnTo>
                    <a:pt x="9497949" y="25907"/>
                  </a:lnTo>
                  <a:lnTo>
                    <a:pt x="9446133" y="0"/>
                  </a:lnTo>
                  <a:close/>
                </a:path>
                <a:path w="9524365" h="78104">
                  <a:moveTo>
                    <a:pt x="9446133" y="25907"/>
                  </a:moveTo>
                  <a:lnTo>
                    <a:pt x="9430512" y="25907"/>
                  </a:lnTo>
                  <a:lnTo>
                    <a:pt x="9430512" y="51816"/>
                  </a:lnTo>
                  <a:lnTo>
                    <a:pt x="9446133" y="51816"/>
                  </a:lnTo>
                  <a:lnTo>
                    <a:pt x="9446133" y="25907"/>
                  </a:lnTo>
                  <a:close/>
                </a:path>
                <a:path w="9524365" h="78104">
                  <a:moveTo>
                    <a:pt x="9497949" y="25907"/>
                  </a:moveTo>
                  <a:lnTo>
                    <a:pt x="9456420" y="25907"/>
                  </a:lnTo>
                  <a:lnTo>
                    <a:pt x="9456420" y="51816"/>
                  </a:lnTo>
                  <a:lnTo>
                    <a:pt x="9497949" y="51816"/>
                  </a:lnTo>
                  <a:lnTo>
                    <a:pt x="9523857" y="38862"/>
                  </a:lnTo>
                  <a:lnTo>
                    <a:pt x="9497949" y="25907"/>
                  </a:lnTo>
                  <a:close/>
                </a:path>
              </a:pathLst>
            </a:custGeom>
            <a:solidFill>
              <a:srgbClr val="6C6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64267" y="3444240"/>
              <a:ext cx="1548765" cy="550545"/>
            </a:xfrm>
            <a:custGeom>
              <a:avLst/>
              <a:gdLst/>
              <a:ahLst/>
              <a:cxnLst/>
              <a:rect l="l" t="t" r="r" b="b"/>
              <a:pathLst>
                <a:path w="1548765" h="550545">
                  <a:moveTo>
                    <a:pt x="1424685" y="0"/>
                  </a:moveTo>
                  <a:lnTo>
                    <a:pt x="123698" y="0"/>
                  </a:lnTo>
                  <a:lnTo>
                    <a:pt x="75545" y="9719"/>
                  </a:lnTo>
                  <a:lnTo>
                    <a:pt x="36226" y="36226"/>
                  </a:lnTo>
                  <a:lnTo>
                    <a:pt x="9719" y="75545"/>
                  </a:lnTo>
                  <a:lnTo>
                    <a:pt x="0" y="123698"/>
                  </a:lnTo>
                  <a:lnTo>
                    <a:pt x="0" y="426466"/>
                  </a:lnTo>
                  <a:lnTo>
                    <a:pt x="9719" y="474618"/>
                  </a:lnTo>
                  <a:lnTo>
                    <a:pt x="36226" y="513937"/>
                  </a:lnTo>
                  <a:lnTo>
                    <a:pt x="75545" y="540444"/>
                  </a:lnTo>
                  <a:lnTo>
                    <a:pt x="123698" y="550164"/>
                  </a:lnTo>
                  <a:lnTo>
                    <a:pt x="1424685" y="550164"/>
                  </a:lnTo>
                  <a:lnTo>
                    <a:pt x="1472838" y="540444"/>
                  </a:lnTo>
                  <a:lnTo>
                    <a:pt x="1512157" y="513937"/>
                  </a:lnTo>
                  <a:lnTo>
                    <a:pt x="1538664" y="474618"/>
                  </a:lnTo>
                  <a:lnTo>
                    <a:pt x="1548383" y="426466"/>
                  </a:lnTo>
                  <a:lnTo>
                    <a:pt x="1548383" y="123698"/>
                  </a:lnTo>
                  <a:lnTo>
                    <a:pt x="1538664" y="75545"/>
                  </a:lnTo>
                  <a:lnTo>
                    <a:pt x="1512157" y="36226"/>
                  </a:lnTo>
                  <a:lnTo>
                    <a:pt x="1472838" y="9719"/>
                  </a:lnTo>
                  <a:lnTo>
                    <a:pt x="142468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568433" y="3426967"/>
            <a:ext cx="2124075" cy="1699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335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Segoe UI"/>
                <a:cs typeface="Segoe UI"/>
              </a:rPr>
              <a:t>С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1 </a:t>
            </a:r>
            <a:r>
              <a:rPr sz="1800" b="1" spc="-10" dirty="0">
                <a:latin typeface="Segoe UI"/>
                <a:cs typeface="Segoe UI"/>
              </a:rPr>
              <a:t>сентября</a:t>
            </a:r>
            <a:endParaRPr sz="1800">
              <a:latin typeface="Segoe UI"/>
              <a:cs typeface="Segoe UI"/>
            </a:endParaRPr>
          </a:p>
          <a:p>
            <a:pPr marR="172720" algn="ctr">
              <a:lnSpc>
                <a:spcPct val="100000"/>
              </a:lnSpc>
            </a:pPr>
            <a:r>
              <a:rPr sz="1800" b="1" spc="-20" dirty="0">
                <a:latin typeface="Segoe UI"/>
                <a:cs typeface="Segoe UI"/>
              </a:rPr>
              <a:t>2025</a:t>
            </a:r>
            <a:endParaRPr sz="18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sz="1400" spc="-10" dirty="0">
                <a:solidFill>
                  <a:srgbClr val="6C6D70"/>
                </a:solidFill>
                <a:latin typeface="Segoe UI"/>
                <a:cs typeface="Segoe UI"/>
              </a:rPr>
              <a:t>Обязательный</a:t>
            </a:r>
            <a:endParaRPr sz="1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400" b="1" spc="-10" dirty="0">
                <a:solidFill>
                  <a:srgbClr val="6C6D70"/>
                </a:solidFill>
                <a:latin typeface="Segoe UI"/>
                <a:cs typeface="Segoe UI"/>
              </a:rPr>
              <a:t>поэкземплярный </a:t>
            </a:r>
            <a:r>
              <a:rPr sz="1400" b="1" dirty="0">
                <a:solidFill>
                  <a:srgbClr val="6C6D70"/>
                </a:solidFill>
                <a:latin typeface="Segoe UI"/>
                <a:cs typeface="Segoe UI"/>
              </a:rPr>
              <a:t>учет</a:t>
            </a:r>
            <a:r>
              <a:rPr sz="1400" b="1" spc="-5" dirty="0">
                <a:solidFill>
                  <a:srgbClr val="6C6D70"/>
                </a:solidFill>
                <a:latin typeface="Segoe UI"/>
                <a:cs typeface="Segoe UI"/>
              </a:rPr>
              <a:t> </a:t>
            </a:r>
            <a:r>
              <a:rPr sz="1400" b="1" spc="-50" dirty="0">
                <a:solidFill>
                  <a:srgbClr val="6C6D70"/>
                </a:solidFill>
                <a:latin typeface="Segoe UI"/>
                <a:cs typeface="Segoe UI"/>
              </a:rPr>
              <a:t>в</a:t>
            </a:r>
            <a:endParaRPr sz="1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400" b="1" spc="-25" dirty="0">
                <a:solidFill>
                  <a:srgbClr val="6C6D70"/>
                </a:solidFill>
                <a:latin typeface="Segoe UI"/>
                <a:cs typeface="Segoe UI"/>
              </a:rPr>
              <a:t>УПД</a:t>
            </a:r>
            <a:endParaRPr sz="1400">
              <a:latin typeface="Segoe UI"/>
              <a:cs typeface="Segoe UI"/>
            </a:endParaRPr>
          </a:p>
          <a:p>
            <a:pPr marL="635" algn="ctr">
              <a:lnSpc>
                <a:spcPct val="100000"/>
              </a:lnSpc>
            </a:pPr>
            <a:r>
              <a:rPr sz="1400" spc="-10" dirty="0">
                <a:solidFill>
                  <a:srgbClr val="6C6D70"/>
                </a:solidFill>
                <a:latin typeface="Segoe UI"/>
                <a:cs typeface="Segoe UI"/>
              </a:rPr>
              <a:t>полная</a:t>
            </a:r>
            <a:endParaRPr sz="1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6C6D70"/>
                </a:solidFill>
                <a:latin typeface="Segoe UI"/>
                <a:cs typeface="Segoe UI"/>
              </a:rPr>
              <a:t>прослеживаемость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0436" y="3057144"/>
            <a:ext cx="3528060" cy="3096895"/>
            <a:chOff x="440436" y="3057144"/>
            <a:chExt cx="3528060" cy="3096895"/>
          </a:xfrm>
        </p:grpSpPr>
        <p:sp>
          <p:nvSpPr>
            <p:cNvPr id="9" name="object 9"/>
            <p:cNvSpPr/>
            <p:nvPr/>
          </p:nvSpPr>
          <p:spPr>
            <a:xfrm>
              <a:off x="440436" y="3057144"/>
              <a:ext cx="1620520" cy="3096895"/>
            </a:xfrm>
            <a:custGeom>
              <a:avLst/>
              <a:gdLst/>
              <a:ahLst/>
              <a:cxnLst/>
              <a:rect l="l" t="t" r="r" b="b"/>
              <a:pathLst>
                <a:path w="1620520" h="3096895">
                  <a:moveTo>
                    <a:pt x="1495170" y="0"/>
                  </a:moveTo>
                  <a:lnTo>
                    <a:pt x="124866" y="0"/>
                  </a:lnTo>
                  <a:lnTo>
                    <a:pt x="76263" y="9808"/>
                  </a:lnTo>
                  <a:lnTo>
                    <a:pt x="36572" y="36560"/>
                  </a:lnTo>
                  <a:lnTo>
                    <a:pt x="9812" y="76241"/>
                  </a:lnTo>
                  <a:lnTo>
                    <a:pt x="0" y="124840"/>
                  </a:lnTo>
                  <a:lnTo>
                    <a:pt x="0" y="2971901"/>
                  </a:lnTo>
                  <a:lnTo>
                    <a:pt x="9812" y="3020504"/>
                  </a:lnTo>
                  <a:lnTo>
                    <a:pt x="36572" y="3060195"/>
                  </a:lnTo>
                  <a:lnTo>
                    <a:pt x="76263" y="3086955"/>
                  </a:lnTo>
                  <a:lnTo>
                    <a:pt x="124866" y="3096767"/>
                  </a:lnTo>
                  <a:lnTo>
                    <a:pt x="1495170" y="3096767"/>
                  </a:lnTo>
                  <a:lnTo>
                    <a:pt x="1543770" y="3086955"/>
                  </a:lnTo>
                  <a:lnTo>
                    <a:pt x="1583451" y="3060195"/>
                  </a:lnTo>
                  <a:lnTo>
                    <a:pt x="1610203" y="3020504"/>
                  </a:lnTo>
                  <a:lnTo>
                    <a:pt x="1620012" y="2971901"/>
                  </a:lnTo>
                  <a:lnTo>
                    <a:pt x="1620012" y="124840"/>
                  </a:lnTo>
                  <a:lnTo>
                    <a:pt x="1610203" y="76241"/>
                  </a:lnTo>
                  <a:lnTo>
                    <a:pt x="1583451" y="36560"/>
                  </a:lnTo>
                  <a:lnTo>
                    <a:pt x="1543770" y="9808"/>
                  </a:lnTo>
                  <a:lnTo>
                    <a:pt x="149517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20" y="3660648"/>
              <a:ext cx="826008" cy="6217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0112" y="3723131"/>
              <a:ext cx="1548765" cy="550545"/>
            </a:xfrm>
            <a:custGeom>
              <a:avLst/>
              <a:gdLst/>
              <a:ahLst/>
              <a:cxnLst/>
              <a:rect l="l" t="t" r="r" b="b"/>
              <a:pathLst>
                <a:path w="1548764" h="550545">
                  <a:moveTo>
                    <a:pt x="1424686" y="0"/>
                  </a:moveTo>
                  <a:lnTo>
                    <a:pt x="123698" y="0"/>
                  </a:lnTo>
                  <a:lnTo>
                    <a:pt x="75545" y="9719"/>
                  </a:lnTo>
                  <a:lnTo>
                    <a:pt x="36226" y="36226"/>
                  </a:lnTo>
                  <a:lnTo>
                    <a:pt x="9719" y="75545"/>
                  </a:lnTo>
                  <a:lnTo>
                    <a:pt x="0" y="123698"/>
                  </a:lnTo>
                  <a:lnTo>
                    <a:pt x="0" y="426466"/>
                  </a:lnTo>
                  <a:lnTo>
                    <a:pt x="9719" y="474618"/>
                  </a:lnTo>
                  <a:lnTo>
                    <a:pt x="36226" y="513937"/>
                  </a:lnTo>
                  <a:lnTo>
                    <a:pt x="75545" y="540444"/>
                  </a:lnTo>
                  <a:lnTo>
                    <a:pt x="123698" y="550164"/>
                  </a:lnTo>
                  <a:lnTo>
                    <a:pt x="1424686" y="550164"/>
                  </a:lnTo>
                  <a:lnTo>
                    <a:pt x="1472838" y="540444"/>
                  </a:lnTo>
                  <a:lnTo>
                    <a:pt x="1512157" y="513937"/>
                  </a:lnTo>
                  <a:lnTo>
                    <a:pt x="1538664" y="474618"/>
                  </a:lnTo>
                  <a:lnTo>
                    <a:pt x="1548384" y="426466"/>
                  </a:lnTo>
                  <a:lnTo>
                    <a:pt x="1548384" y="123698"/>
                  </a:lnTo>
                  <a:lnTo>
                    <a:pt x="1538664" y="75545"/>
                  </a:lnTo>
                  <a:lnTo>
                    <a:pt x="1512157" y="36226"/>
                  </a:lnTo>
                  <a:lnTo>
                    <a:pt x="1472838" y="9719"/>
                  </a:lnTo>
                  <a:lnTo>
                    <a:pt x="142468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1464" y="3042920"/>
            <a:ext cx="3525520" cy="2154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75F92"/>
                </a:solidFill>
                <a:latin typeface="Segoe UI"/>
                <a:cs typeface="Segoe UI"/>
              </a:rPr>
              <a:t>Все </a:t>
            </a:r>
            <a:r>
              <a:rPr sz="2400" b="1" spc="-10" dirty="0">
                <a:solidFill>
                  <a:srgbClr val="375F92"/>
                </a:solidFill>
                <a:latin typeface="Segoe UI"/>
                <a:cs typeface="Segoe UI"/>
              </a:rPr>
              <a:t>участники</a:t>
            </a:r>
            <a:endParaRPr sz="2400">
              <a:latin typeface="Segoe UI"/>
              <a:cs typeface="Segoe UI"/>
            </a:endParaRPr>
          </a:p>
          <a:p>
            <a:pPr marL="2082164" algn="ctr">
              <a:lnSpc>
                <a:spcPct val="100000"/>
              </a:lnSpc>
              <a:spcBef>
                <a:spcPts val="2340"/>
              </a:spcBef>
            </a:pPr>
            <a:r>
              <a:rPr sz="1800" b="1" dirty="0">
                <a:latin typeface="Segoe UI"/>
                <a:cs typeface="Segoe UI"/>
              </a:rPr>
              <a:t>С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1 </a:t>
            </a:r>
            <a:r>
              <a:rPr sz="1800" b="1" spc="-10" dirty="0">
                <a:latin typeface="Segoe UI"/>
                <a:cs typeface="Segoe UI"/>
              </a:rPr>
              <a:t>сентября</a:t>
            </a:r>
            <a:endParaRPr sz="1800">
              <a:latin typeface="Segoe UI"/>
              <a:cs typeface="Segoe UI"/>
            </a:endParaRPr>
          </a:p>
          <a:p>
            <a:pPr marL="2081530" algn="ctr">
              <a:lnSpc>
                <a:spcPct val="100000"/>
              </a:lnSpc>
            </a:pPr>
            <a:r>
              <a:rPr sz="1800" b="1" spc="-20" dirty="0">
                <a:latin typeface="Segoe UI"/>
                <a:cs typeface="Segoe UI"/>
              </a:rPr>
              <a:t>2023</a:t>
            </a:r>
            <a:endParaRPr sz="1800">
              <a:latin typeface="Segoe UI"/>
              <a:cs typeface="Segoe UI"/>
            </a:endParaRPr>
          </a:p>
          <a:p>
            <a:pPr marL="2202815" marR="186055" algn="ctr">
              <a:lnSpc>
                <a:spcPct val="100000"/>
              </a:lnSpc>
              <a:spcBef>
                <a:spcPts val="495"/>
              </a:spcBef>
            </a:pPr>
            <a:r>
              <a:rPr sz="1400" spc="-10" dirty="0">
                <a:solidFill>
                  <a:srgbClr val="6C6D70"/>
                </a:solidFill>
                <a:latin typeface="Segoe UI"/>
                <a:cs typeface="Segoe UI"/>
              </a:rPr>
              <a:t>Обязательная </a:t>
            </a:r>
            <a:r>
              <a:rPr sz="1400" b="1" spc="-10" dirty="0">
                <a:solidFill>
                  <a:srgbClr val="6C6D70"/>
                </a:solidFill>
                <a:latin typeface="Segoe UI"/>
                <a:cs typeface="Segoe UI"/>
              </a:rPr>
              <a:t>регистрация </a:t>
            </a:r>
            <a:r>
              <a:rPr sz="1400" dirty="0">
                <a:solidFill>
                  <a:srgbClr val="6C6D70"/>
                </a:solidFill>
                <a:latin typeface="Segoe UI"/>
                <a:cs typeface="Segoe UI"/>
              </a:rPr>
              <a:t>участников</a:t>
            </a:r>
            <a:r>
              <a:rPr sz="1400" spc="-85" dirty="0">
                <a:solidFill>
                  <a:srgbClr val="6C6D70"/>
                </a:solidFill>
                <a:latin typeface="Segoe UI"/>
                <a:cs typeface="Segoe UI"/>
              </a:rPr>
              <a:t> </a:t>
            </a:r>
            <a:r>
              <a:rPr sz="1400" spc="-50" dirty="0">
                <a:solidFill>
                  <a:srgbClr val="6C6D70"/>
                </a:solidFill>
                <a:latin typeface="Segoe UI"/>
                <a:cs typeface="Segoe UI"/>
              </a:rPr>
              <a:t>в </a:t>
            </a:r>
            <a:r>
              <a:rPr sz="1400" dirty="0">
                <a:solidFill>
                  <a:srgbClr val="6C6D70"/>
                </a:solidFill>
                <a:latin typeface="Segoe UI"/>
                <a:cs typeface="Segoe UI"/>
              </a:rPr>
              <a:t>ГИС</a:t>
            </a:r>
            <a:r>
              <a:rPr sz="1400" spc="-10" dirty="0">
                <a:solidFill>
                  <a:srgbClr val="6C6D70"/>
                </a:solidFill>
                <a:latin typeface="Segoe UI"/>
                <a:cs typeface="Segoe UI"/>
              </a:rPr>
              <a:t> </a:t>
            </a:r>
            <a:r>
              <a:rPr sz="1400" spc="-25" dirty="0">
                <a:solidFill>
                  <a:srgbClr val="6C6D70"/>
                </a:solidFill>
                <a:latin typeface="Segoe UI"/>
                <a:cs typeface="Segoe UI"/>
              </a:rPr>
              <a:t>МТ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0616" y="1372870"/>
            <a:ext cx="105060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Segoe UI"/>
                <a:cs typeface="Segoe UI"/>
              </a:rPr>
              <a:t>Для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продукции,</a:t>
            </a:r>
            <a:r>
              <a:rPr sz="1800" b="1" spc="-5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введенной</a:t>
            </a:r>
            <a:r>
              <a:rPr sz="1800" b="1" spc="-4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в</a:t>
            </a:r>
            <a:r>
              <a:rPr sz="1800" b="1" spc="-2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оборот</a:t>
            </a:r>
            <a:r>
              <a:rPr sz="1800" b="1" spc="-5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до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1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октября</a:t>
            </a:r>
            <a:r>
              <a:rPr sz="1800" b="1" spc="-3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2023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года</a:t>
            </a:r>
            <a:r>
              <a:rPr sz="1800" b="1" spc="-4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и</a:t>
            </a:r>
            <a:r>
              <a:rPr sz="1800" b="1" spc="-4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до</a:t>
            </a:r>
            <a:r>
              <a:rPr sz="1800" b="1" spc="-3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1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марта</a:t>
            </a:r>
            <a:r>
              <a:rPr sz="1800" b="1" spc="-6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2024</a:t>
            </a:r>
            <a:r>
              <a:rPr sz="1800" b="1" spc="-10" dirty="0">
                <a:latin typeface="Segoe UI"/>
                <a:cs typeface="Segoe UI"/>
              </a:rPr>
              <a:t> года:</a:t>
            </a:r>
            <a:endParaRPr sz="1800">
              <a:latin typeface="Segoe UI"/>
              <a:cs typeface="Segoe UI"/>
            </a:endParaRPr>
          </a:p>
          <a:p>
            <a:pPr marL="183515" indent="-170815">
              <a:lnSpc>
                <a:spcPct val="100000"/>
              </a:lnSpc>
              <a:spcBef>
                <a:spcPts val="2160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800" b="1" dirty="0">
                <a:latin typeface="Segoe UI"/>
                <a:cs typeface="Segoe UI"/>
              </a:rPr>
              <a:t>С</a:t>
            </a:r>
            <a:r>
              <a:rPr sz="1800" b="1" spc="-5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признаком</a:t>
            </a:r>
            <a:r>
              <a:rPr sz="1800" b="1" spc="-7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«Срок</a:t>
            </a:r>
            <a:r>
              <a:rPr sz="1800" b="1" spc="-4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службы»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–</a:t>
            </a:r>
            <a:r>
              <a:rPr sz="1800" b="1" spc="-4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обязательная</a:t>
            </a:r>
            <a:r>
              <a:rPr sz="1800" b="1" spc="-5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маркировка,</a:t>
            </a:r>
            <a:endParaRPr sz="1800">
              <a:latin typeface="Segoe UI"/>
              <a:cs typeface="Segoe UI"/>
            </a:endParaRPr>
          </a:p>
          <a:p>
            <a:pPr marL="183515" indent="-170815">
              <a:lnSpc>
                <a:spcPct val="100000"/>
              </a:lnSpc>
              <a:buFont typeface="Microsoft Sans Serif"/>
              <a:buChar char="•"/>
              <a:tabLst>
                <a:tab pos="183515" algn="l"/>
              </a:tabLst>
            </a:pPr>
            <a:r>
              <a:rPr sz="1800" b="1" dirty="0">
                <a:latin typeface="Segoe UI"/>
                <a:cs typeface="Segoe UI"/>
              </a:rPr>
              <a:t>С</a:t>
            </a:r>
            <a:r>
              <a:rPr sz="1800" b="1" spc="-4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признаком</a:t>
            </a:r>
            <a:r>
              <a:rPr sz="1800" b="1" spc="-6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«Срок</a:t>
            </a:r>
            <a:r>
              <a:rPr sz="1800" b="1" spc="-4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годности»</a:t>
            </a:r>
            <a:r>
              <a:rPr sz="1800" b="1" spc="-6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-</a:t>
            </a:r>
            <a:r>
              <a:rPr sz="1800" b="1" spc="-4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распродажа</a:t>
            </a:r>
            <a:r>
              <a:rPr sz="1800" b="1" spc="-5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до</a:t>
            </a:r>
            <a:r>
              <a:rPr sz="1800" b="1" spc="-7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окончания</a:t>
            </a:r>
            <a:r>
              <a:rPr sz="1800" b="1" spc="-7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срока</a:t>
            </a:r>
            <a:r>
              <a:rPr sz="1800" b="1" spc="-4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годности</a:t>
            </a:r>
            <a:r>
              <a:rPr sz="1800" b="1" spc="-7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или</a:t>
            </a:r>
            <a:r>
              <a:rPr sz="1800" b="1" spc="-50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маркировка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99604" y="3488435"/>
            <a:ext cx="1548765" cy="550545"/>
          </a:xfrm>
          <a:custGeom>
            <a:avLst/>
            <a:gdLst/>
            <a:ahLst/>
            <a:cxnLst/>
            <a:rect l="l" t="t" r="r" b="b"/>
            <a:pathLst>
              <a:path w="1548765" h="550545">
                <a:moveTo>
                  <a:pt x="1424686" y="0"/>
                </a:moveTo>
                <a:lnTo>
                  <a:pt x="123698" y="0"/>
                </a:lnTo>
                <a:lnTo>
                  <a:pt x="75545" y="9719"/>
                </a:lnTo>
                <a:lnTo>
                  <a:pt x="36226" y="36226"/>
                </a:lnTo>
                <a:lnTo>
                  <a:pt x="9719" y="75545"/>
                </a:lnTo>
                <a:lnTo>
                  <a:pt x="0" y="123697"/>
                </a:lnTo>
                <a:lnTo>
                  <a:pt x="0" y="426465"/>
                </a:lnTo>
                <a:lnTo>
                  <a:pt x="9719" y="474618"/>
                </a:lnTo>
                <a:lnTo>
                  <a:pt x="36226" y="513937"/>
                </a:lnTo>
                <a:lnTo>
                  <a:pt x="75545" y="540444"/>
                </a:lnTo>
                <a:lnTo>
                  <a:pt x="123698" y="550163"/>
                </a:lnTo>
                <a:lnTo>
                  <a:pt x="1424686" y="550163"/>
                </a:lnTo>
                <a:lnTo>
                  <a:pt x="1472838" y="540444"/>
                </a:lnTo>
                <a:lnTo>
                  <a:pt x="1512157" y="513937"/>
                </a:lnTo>
                <a:lnTo>
                  <a:pt x="1538664" y="474618"/>
                </a:lnTo>
                <a:lnTo>
                  <a:pt x="1548384" y="426465"/>
                </a:lnTo>
                <a:lnTo>
                  <a:pt x="1548384" y="123697"/>
                </a:lnTo>
                <a:lnTo>
                  <a:pt x="1538664" y="75545"/>
                </a:lnTo>
                <a:lnTo>
                  <a:pt x="1512157" y="36226"/>
                </a:lnTo>
                <a:lnTo>
                  <a:pt x="1472838" y="9719"/>
                </a:lnTo>
                <a:lnTo>
                  <a:pt x="142468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46060" y="3471113"/>
            <a:ext cx="1858010" cy="1318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Segoe UI"/>
                <a:cs typeface="Segoe UI"/>
              </a:rPr>
              <a:t>С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1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сентября</a:t>
            </a:r>
            <a:endParaRPr sz="18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latin typeface="Segoe UI"/>
                <a:cs typeface="Segoe UI"/>
              </a:rPr>
              <a:t>2024</a:t>
            </a:r>
            <a:endParaRPr sz="1800">
              <a:latin typeface="Segoe UI"/>
              <a:cs typeface="Segoe UI"/>
            </a:endParaRPr>
          </a:p>
          <a:p>
            <a:pPr marL="48895" marR="41275" algn="ctr">
              <a:lnSpc>
                <a:spcPct val="100000"/>
              </a:lnSpc>
              <a:spcBef>
                <a:spcPts val="810"/>
              </a:spcBef>
            </a:pPr>
            <a:r>
              <a:rPr sz="1400" dirty="0">
                <a:solidFill>
                  <a:srgbClr val="6C6D70"/>
                </a:solidFill>
                <a:latin typeface="Segoe UI"/>
                <a:cs typeface="Segoe UI"/>
              </a:rPr>
              <a:t>Обязательная</a:t>
            </a:r>
            <a:r>
              <a:rPr sz="1400" spc="-55" dirty="0">
                <a:solidFill>
                  <a:srgbClr val="6C6D70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Segoe UI"/>
                <a:cs typeface="Segoe UI"/>
              </a:rPr>
              <a:t>подача </a:t>
            </a:r>
            <a:r>
              <a:rPr sz="1400" dirty="0">
                <a:solidFill>
                  <a:srgbClr val="6C6D70"/>
                </a:solidFill>
                <a:latin typeface="Segoe UI"/>
                <a:cs typeface="Segoe UI"/>
              </a:rPr>
              <a:t>сведений</a:t>
            </a:r>
            <a:r>
              <a:rPr sz="1400" spc="-30" dirty="0">
                <a:solidFill>
                  <a:srgbClr val="6C6D70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6C6D70"/>
                </a:solidFill>
                <a:latin typeface="Segoe UI"/>
                <a:cs typeface="Segoe UI"/>
              </a:rPr>
              <a:t>в</a:t>
            </a:r>
            <a:r>
              <a:rPr sz="1400" spc="-10" dirty="0">
                <a:solidFill>
                  <a:srgbClr val="6C6D70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6C6D70"/>
                </a:solidFill>
                <a:latin typeface="Segoe UI"/>
                <a:cs typeface="Segoe UI"/>
              </a:rPr>
              <a:t>ГИС</a:t>
            </a:r>
            <a:r>
              <a:rPr sz="1400" spc="-15" dirty="0">
                <a:solidFill>
                  <a:srgbClr val="6C6D70"/>
                </a:solidFill>
                <a:latin typeface="Segoe UI"/>
                <a:cs typeface="Segoe UI"/>
              </a:rPr>
              <a:t> </a:t>
            </a:r>
            <a:r>
              <a:rPr sz="1400" spc="-25" dirty="0">
                <a:solidFill>
                  <a:srgbClr val="6C6D70"/>
                </a:solidFill>
                <a:latin typeface="Segoe UI"/>
                <a:cs typeface="Segoe UI"/>
              </a:rPr>
              <a:t>МТ</a:t>
            </a:r>
            <a:endParaRPr sz="1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6C6D70"/>
                </a:solidFill>
                <a:latin typeface="Segoe UI"/>
                <a:cs typeface="Segoe UI"/>
              </a:rPr>
              <a:t>о</a:t>
            </a:r>
            <a:r>
              <a:rPr sz="1400" b="1" spc="-35" dirty="0">
                <a:solidFill>
                  <a:srgbClr val="6C6D70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6C6D70"/>
                </a:solidFill>
                <a:latin typeface="Segoe UI"/>
                <a:cs typeface="Segoe UI"/>
              </a:rPr>
              <a:t>выводе</a:t>
            </a:r>
            <a:r>
              <a:rPr sz="1400" b="1" spc="-40" dirty="0">
                <a:solidFill>
                  <a:srgbClr val="6C6D70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6C6D70"/>
                </a:solidFill>
                <a:latin typeface="Segoe UI"/>
                <a:cs typeface="Segoe UI"/>
              </a:rPr>
              <a:t>из</a:t>
            </a:r>
            <a:r>
              <a:rPr sz="1400" b="1" spc="-20" dirty="0">
                <a:solidFill>
                  <a:srgbClr val="6C6D70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6C6D70"/>
                </a:solidFill>
                <a:latin typeface="Segoe UI"/>
                <a:cs typeface="Segoe UI"/>
              </a:rPr>
              <a:t>оборота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14671" y="3282696"/>
            <a:ext cx="2353310" cy="1234440"/>
          </a:xfrm>
          <a:custGeom>
            <a:avLst/>
            <a:gdLst/>
            <a:ahLst/>
            <a:cxnLst/>
            <a:rect l="l" t="t" r="r" b="b"/>
            <a:pathLst>
              <a:path w="2353309" h="1234439">
                <a:moveTo>
                  <a:pt x="2075433" y="0"/>
                </a:moveTo>
                <a:lnTo>
                  <a:pt x="277622" y="0"/>
                </a:lnTo>
                <a:lnTo>
                  <a:pt x="227728" y="4474"/>
                </a:lnTo>
                <a:lnTo>
                  <a:pt x="180765" y="17373"/>
                </a:lnTo>
                <a:lnTo>
                  <a:pt x="137517" y="37911"/>
                </a:lnTo>
                <a:lnTo>
                  <a:pt x="98769" y="65305"/>
                </a:lnTo>
                <a:lnTo>
                  <a:pt x="65305" y="98769"/>
                </a:lnTo>
                <a:lnTo>
                  <a:pt x="37911" y="137517"/>
                </a:lnTo>
                <a:lnTo>
                  <a:pt x="17373" y="180765"/>
                </a:lnTo>
                <a:lnTo>
                  <a:pt x="4474" y="227728"/>
                </a:lnTo>
                <a:lnTo>
                  <a:pt x="0" y="277621"/>
                </a:lnTo>
                <a:lnTo>
                  <a:pt x="0" y="956817"/>
                </a:lnTo>
                <a:lnTo>
                  <a:pt x="4474" y="1006711"/>
                </a:lnTo>
                <a:lnTo>
                  <a:pt x="17373" y="1053674"/>
                </a:lnTo>
                <a:lnTo>
                  <a:pt x="37911" y="1096922"/>
                </a:lnTo>
                <a:lnTo>
                  <a:pt x="65305" y="1135670"/>
                </a:lnTo>
                <a:lnTo>
                  <a:pt x="98769" y="1169134"/>
                </a:lnTo>
                <a:lnTo>
                  <a:pt x="137517" y="1196528"/>
                </a:lnTo>
                <a:lnTo>
                  <a:pt x="180765" y="1217066"/>
                </a:lnTo>
                <a:lnTo>
                  <a:pt x="227728" y="1229965"/>
                </a:lnTo>
                <a:lnTo>
                  <a:pt x="277622" y="1234439"/>
                </a:lnTo>
                <a:lnTo>
                  <a:pt x="2075433" y="1234439"/>
                </a:lnTo>
                <a:lnTo>
                  <a:pt x="2125327" y="1229965"/>
                </a:lnTo>
                <a:lnTo>
                  <a:pt x="2172290" y="1217066"/>
                </a:lnTo>
                <a:lnTo>
                  <a:pt x="2215538" y="1196528"/>
                </a:lnTo>
                <a:lnTo>
                  <a:pt x="2254286" y="1169134"/>
                </a:lnTo>
                <a:lnTo>
                  <a:pt x="2287750" y="1135670"/>
                </a:lnTo>
                <a:lnTo>
                  <a:pt x="2315144" y="1096922"/>
                </a:lnTo>
                <a:lnTo>
                  <a:pt x="2335682" y="1053674"/>
                </a:lnTo>
                <a:lnTo>
                  <a:pt x="2348581" y="1006711"/>
                </a:lnTo>
                <a:lnTo>
                  <a:pt x="2353055" y="956817"/>
                </a:lnTo>
                <a:lnTo>
                  <a:pt x="2353055" y="277621"/>
                </a:lnTo>
                <a:lnTo>
                  <a:pt x="2348581" y="227728"/>
                </a:lnTo>
                <a:lnTo>
                  <a:pt x="2335682" y="180765"/>
                </a:lnTo>
                <a:lnTo>
                  <a:pt x="2315144" y="137517"/>
                </a:lnTo>
                <a:lnTo>
                  <a:pt x="2287750" y="98769"/>
                </a:lnTo>
                <a:lnTo>
                  <a:pt x="2254286" y="65305"/>
                </a:lnTo>
                <a:lnTo>
                  <a:pt x="2215538" y="37911"/>
                </a:lnTo>
                <a:lnTo>
                  <a:pt x="2172290" y="17373"/>
                </a:lnTo>
                <a:lnTo>
                  <a:pt x="2125327" y="4474"/>
                </a:lnTo>
                <a:lnTo>
                  <a:pt x="207543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45482" y="3607434"/>
            <a:ext cx="2090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Segoe UI"/>
                <a:cs typeface="Segoe UI"/>
              </a:rPr>
              <a:t>С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1</a:t>
            </a:r>
            <a:r>
              <a:rPr sz="1800" b="1" spc="-2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октября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b="1" spc="-20" dirty="0">
                <a:latin typeface="Segoe UI"/>
                <a:cs typeface="Segoe UI"/>
              </a:rPr>
              <a:t>2023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Segoe UI"/>
                <a:cs typeface="Segoe UI"/>
              </a:rPr>
              <a:t>по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31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августа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b="1" spc="-20" dirty="0">
                <a:latin typeface="Segoe UI"/>
                <a:cs typeface="Segoe UI"/>
              </a:rPr>
              <a:t>2024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8110" y="881633"/>
            <a:ext cx="3736340" cy="0"/>
          </a:xfrm>
          <a:custGeom>
            <a:avLst/>
            <a:gdLst/>
            <a:ahLst/>
            <a:cxnLst/>
            <a:rect l="l" t="t" r="r" b="b"/>
            <a:pathLst>
              <a:path w="3736340">
                <a:moveTo>
                  <a:pt x="0" y="0"/>
                </a:moveTo>
                <a:lnTo>
                  <a:pt x="3735959" y="0"/>
                </a:lnTo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675" y="104901"/>
            <a:ext cx="114077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885430" algn="l"/>
              </a:tabLst>
            </a:pPr>
            <a:r>
              <a:rPr sz="1600" b="1" spc="-10" dirty="0">
                <a:solidFill>
                  <a:srgbClr val="244060"/>
                </a:solidFill>
                <a:latin typeface="Tahoma"/>
                <a:cs typeface="Tahoma"/>
              </a:rPr>
              <a:t>ГОСУДАРСТВЕННЫЙ</a:t>
            </a:r>
            <a:r>
              <a:rPr sz="1600" b="1" spc="-4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44060"/>
                </a:solidFill>
                <a:latin typeface="Tahoma"/>
                <a:cs typeface="Tahoma"/>
              </a:rPr>
              <a:t>РЕЕСТР</a:t>
            </a:r>
            <a:r>
              <a:rPr sz="1600" b="1" spc="-5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44060"/>
                </a:solidFill>
                <a:latin typeface="Tahoma"/>
                <a:cs typeface="Tahoma"/>
              </a:rPr>
              <a:t>МЕДИЦИНСКИХ</a:t>
            </a:r>
            <a:r>
              <a:rPr sz="1600" b="1" spc="-5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44060"/>
                </a:solidFill>
                <a:latin typeface="Tahoma"/>
                <a:cs typeface="Tahoma"/>
              </a:rPr>
              <a:t>ИЗДЕЛИЙ</a:t>
            </a:r>
            <a:r>
              <a:rPr sz="1600" b="1" spc="-7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44060"/>
                </a:solidFill>
                <a:latin typeface="Tahoma"/>
                <a:cs typeface="Tahoma"/>
              </a:rPr>
              <a:t>И</a:t>
            </a:r>
            <a:r>
              <a:rPr sz="1600" b="1" spc="-6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244060"/>
                </a:solidFill>
                <a:latin typeface="Tahoma"/>
                <a:cs typeface="Tahoma"/>
              </a:rPr>
              <a:t>ОРГАНИЗАЦИЙ</a:t>
            </a:r>
            <a:r>
              <a:rPr sz="1600" b="1" dirty="0">
                <a:solidFill>
                  <a:srgbClr val="244060"/>
                </a:solidFill>
                <a:latin typeface="Tahoma"/>
                <a:cs typeface="Tahoma"/>
              </a:rPr>
              <a:t>	</a:t>
            </a:r>
            <a:r>
              <a:rPr sz="1600" b="1" spc="-10" dirty="0">
                <a:solidFill>
                  <a:srgbClr val="244060"/>
                </a:solidFill>
                <a:latin typeface="Tahoma"/>
                <a:cs typeface="Tahoma"/>
              </a:rPr>
              <a:t>(ИНДИВИДУАЛЬНЫХ ПРЕДПРИНИМАТЕЛЕЙ),</a:t>
            </a:r>
            <a:r>
              <a:rPr sz="1600" b="1" spc="-3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244060"/>
                </a:solidFill>
                <a:latin typeface="Tahoma"/>
                <a:cs typeface="Tahoma"/>
              </a:rPr>
              <a:t>ОСУЩЕСТВЛЯЮЩИХ</a:t>
            </a:r>
            <a:r>
              <a:rPr sz="1600" b="1" spc="-3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244060"/>
                </a:solidFill>
                <a:latin typeface="Tahoma"/>
                <a:cs typeface="Tahoma"/>
              </a:rPr>
              <a:t>ПРОИЗВОДСТВО</a:t>
            </a:r>
            <a:r>
              <a:rPr sz="1600" b="1" spc="-2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44060"/>
                </a:solidFill>
                <a:latin typeface="Tahoma"/>
                <a:cs typeface="Tahoma"/>
              </a:rPr>
              <a:t>И</a:t>
            </a:r>
            <a:r>
              <a:rPr sz="1600" b="1" spc="-6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244060"/>
                </a:solidFill>
                <a:latin typeface="Tahoma"/>
                <a:cs typeface="Tahoma"/>
              </a:rPr>
              <a:t>ИЗГОТОВЛЕНИЕ</a:t>
            </a:r>
            <a:r>
              <a:rPr sz="1600" b="1" spc="-2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44060"/>
                </a:solidFill>
                <a:latin typeface="Tahoma"/>
                <a:cs typeface="Tahoma"/>
              </a:rPr>
              <a:t>МЕДИЦИНСКИХ</a:t>
            </a:r>
            <a:r>
              <a:rPr sz="1600" b="1" spc="-4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244060"/>
                </a:solidFill>
                <a:latin typeface="Tahoma"/>
                <a:cs typeface="Tahoma"/>
              </a:rPr>
              <a:t>ИЗДЕЛИЙ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64919" y="4168140"/>
            <a:ext cx="10017760" cy="2571115"/>
            <a:chOff x="1264919" y="4168140"/>
            <a:chExt cx="10017760" cy="2571115"/>
          </a:xfrm>
        </p:grpSpPr>
        <p:sp>
          <p:nvSpPr>
            <p:cNvPr id="4" name="object 4"/>
            <p:cNvSpPr/>
            <p:nvPr/>
          </p:nvSpPr>
          <p:spPr>
            <a:xfrm>
              <a:off x="1277873" y="4181094"/>
              <a:ext cx="9991725" cy="2545080"/>
            </a:xfrm>
            <a:custGeom>
              <a:avLst/>
              <a:gdLst/>
              <a:ahLst/>
              <a:cxnLst/>
              <a:rect l="l" t="t" r="r" b="b"/>
              <a:pathLst>
                <a:path w="9991725" h="2545079">
                  <a:moveTo>
                    <a:pt x="9567164" y="0"/>
                  </a:moveTo>
                  <a:lnTo>
                    <a:pt x="424180" y="0"/>
                  </a:lnTo>
                  <a:lnTo>
                    <a:pt x="377952" y="2488"/>
                  </a:lnTo>
                  <a:lnTo>
                    <a:pt x="333169" y="9781"/>
                  </a:lnTo>
                  <a:lnTo>
                    <a:pt x="290088" y="21620"/>
                  </a:lnTo>
                  <a:lnTo>
                    <a:pt x="248968" y="37747"/>
                  </a:lnTo>
                  <a:lnTo>
                    <a:pt x="210067" y="57902"/>
                  </a:lnTo>
                  <a:lnTo>
                    <a:pt x="173644" y="81828"/>
                  </a:lnTo>
                  <a:lnTo>
                    <a:pt x="139958" y="109266"/>
                  </a:lnTo>
                  <a:lnTo>
                    <a:pt x="109266" y="139958"/>
                  </a:lnTo>
                  <a:lnTo>
                    <a:pt x="81828" y="173644"/>
                  </a:lnTo>
                  <a:lnTo>
                    <a:pt x="57902" y="210067"/>
                  </a:lnTo>
                  <a:lnTo>
                    <a:pt x="37747" y="248968"/>
                  </a:lnTo>
                  <a:lnTo>
                    <a:pt x="21620" y="290088"/>
                  </a:lnTo>
                  <a:lnTo>
                    <a:pt x="9781" y="333169"/>
                  </a:lnTo>
                  <a:lnTo>
                    <a:pt x="2488" y="377952"/>
                  </a:lnTo>
                  <a:lnTo>
                    <a:pt x="0" y="424179"/>
                  </a:lnTo>
                  <a:lnTo>
                    <a:pt x="0" y="2120899"/>
                  </a:lnTo>
                  <a:lnTo>
                    <a:pt x="2488" y="2167118"/>
                  </a:lnTo>
                  <a:lnTo>
                    <a:pt x="9781" y="2211895"/>
                  </a:lnTo>
                  <a:lnTo>
                    <a:pt x="21620" y="2254972"/>
                  </a:lnTo>
                  <a:lnTo>
                    <a:pt x="37747" y="2296089"/>
                  </a:lnTo>
                  <a:lnTo>
                    <a:pt x="57902" y="2334990"/>
                  </a:lnTo>
                  <a:lnTo>
                    <a:pt x="81828" y="2371413"/>
                  </a:lnTo>
                  <a:lnTo>
                    <a:pt x="109266" y="2405101"/>
                  </a:lnTo>
                  <a:lnTo>
                    <a:pt x="139958" y="2435795"/>
                  </a:lnTo>
                  <a:lnTo>
                    <a:pt x="173644" y="2463236"/>
                  </a:lnTo>
                  <a:lnTo>
                    <a:pt x="210067" y="2487166"/>
                  </a:lnTo>
                  <a:lnTo>
                    <a:pt x="248968" y="2507325"/>
                  </a:lnTo>
                  <a:lnTo>
                    <a:pt x="290088" y="2523454"/>
                  </a:lnTo>
                  <a:lnTo>
                    <a:pt x="333169" y="2535296"/>
                  </a:lnTo>
                  <a:lnTo>
                    <a:pt x="377952" y="2542590"/>
                  </a:lnTo>
                  <a:lnTo>
                    <a:pt x="424180" y="2545079"/>
                  </a:lnTo>
                  <a:lnTo>
                    <a:pt x="9567164" y="2545079"/>
                  </a:lnTo>
                  <a:lnTo>
                    <a:pt x="9613391" y="2542590"/>
                  </a:lnTo>
                  <a:lnTo>
                    <a:pt x="9658174" y="2535296"/>
                  </a:lnTo>
                  <a:lnTo>
                    <a:pt x="9701255" y="2523454"/>
                  </a:lnTo>
                  <a:lnTo>
                    <a:pt x="9742375" y="2507325"/>
                  </a:lnTo>
                  <a:lnTo>
                    <a:pt x="9781276" y="2487166"/>
                  </a:lnTo>
                  <a:lnTo>
                    <a:pt x="9817699" y="2463236"/>
                  </a:lnTo>
                  <a:lnTo>
                    <a:pt x="9851385" y="2435795"/>
                  </a:lnTo>
                  <a:lnTo>
                    <a:pt x="9882077" y="2405101"/>
                  </a:lnTo>
                  <a:lnTo>
                    <a:pt x="9909515" y="2371413"/>
                  </a:lnTo>
                  <a:lnTo>
                    <a:pt x="9933441" y="2334990"/>
                  </a:lnTo>
                  <a:lnTo>
                    <a:pt x="9953596" y="2296089"/>
                  </a:lnTo>
                  <a:lnTo>
                    <a:pt x="9969723" y="2254972"/>
                  </a:lnTo>
                  <a:lnTo>
                    <a:pt x="9981562" y="2211895"/>
                  </a:lnTo>
                  <a:lnTo>
                    <a:pt x="9988855" y="2167118"/>
                  </a:lnTo>
                  <a:lnTo>
                    <a:pt x="9991344" y="2120899"/>
                  </a:lnTo>
                  <a:lnTo>
                    <a:pt x="9991344" y="424179"/>
                  </a:lnTo>
                  <a:lnTo>
                    <a:pt x="9988855" y="377952"/>
                  </a:lnTo>
                  <a:lnTo>
                    <a:pt x="9981562" y="333169"/>
                  </a:lnTo>
                  <a:lnTo>
                    <a:pt x="9969723" y="290088"/>
                  </a:lnTo>
                  <a:lnTo>
                    <a:pt x="9953596" y="248968"/>
                  </a:lnTo>
                  <a:lnTo>
                    <a:pt x="9933441" y="210067"/>
                  </a:lnTo>
                  <a:lnTo>
                    <a:pt x="9909515" y="173644"/>
                  </a:lnTo>
                  <a:lnTo>
                    <a:pt x="9882077" y="139958"/>
                  </a:lnTo>
                  <a:lnTo>
                    <a:pt x="9851385" y="109266"/>
                  </a:lnTo>
                  <a:lnTo>
                    <a:pt x="9817699" y="81828"/>
                  </a:lnTo>
                  <a:lnTo>
                    <a:pt x="9781276" y="57902"/>
                  </a:lnTo>
                  <a:lnTo>
                    <a:pt x="9742375" y="37747"/>
                  </a:lnTo>
                  <a:lnTo>
                    <a:pt x="9701255" y="21620"/>
                  </a:lnTo>
                  <a:lnTo>
                    <a:pt x="9658174" y="9781"/>
                  </a:lnTo>
                  <a:lnTo>
                    <a:pt x="9613391" y="2488"/>
                  </a:lnTo>
                  <a:lnTo>
                    <a:pt x="9567164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7873" y="4181094"/>
              <a:ext cx="9991725" cy="2545080"/>
            </a:xfrm>
            <a:custGeom>
              <a:avLst/>
              <a:gdLst/>
              <a:ahLst/>
              <a:cxnLst/>
              <a:rect l="l" t="t" r="r" b="b"/>
              <a:pathLst>
                <a:path w="9991725" h="2545079">
                  <a:moveTo>
                    <a:pt x="0" y="424179"/>
                  </a:moveTo>
                  <a:lnTo>
                    <a:pt x="2488" y="377952"/>
                  </a:lnTo>
                  <a:lnTo>
                    <a:pt x="9781" y="333169"/>
                  </a:lnTo>
                  <a:lnTo>
                    <a:pt x="21620" y="290088"/>
                  </a:lnTo>
                  <a:lnTo>
                    <a:pt x="37747" y="248968"/>
                  </a:lnTo>
                  <a:lnTo>
                    <a:pt x="57902" y="210067"/>
                  </a:lnTo>
                  <a:lnTo>
                    <a:pt x="81828" y="173644"/>
                  </a:lnTo>
                  <a:lnTo>
                    <a:pt x="109266" y="139958"/>
                  </a:lnTo>
                  <a:lnTo>
                    <a:pt x="139958" y="109266"/>
                  </a:lnTo>
                  <a:lnTo>
                    <a:pt x="173644" y="81828"/>
                  </a:lnTo>
                  <a:lnTo>
                    <a:pt x="210067" y="57902"/>
                  </a:lnTo>
                  <a:lnTo>
                    <a:pt x="248968" y="37747"/>
                  </a:lnTo>
                  <a:lnTo>
                    <a:pt x="290088" y="21620"/>
                  </a:lnTo>
                  <a:lnTo>
                    <a:pt x="333169" y="9781"/>
                  </a:lnTo>
                  <a:lnTo>
                    <a:pt x="377952" y="2488"/>
                  </a:lnTo>
                  <a:lnTo>
                    <a:pt x="424180" y="0"/>
                  </a:lnTo>
                  <a:lnTo>
                    <a:pt x="9567164" y="0"/>
                  </a:lnTo>
                  <a:lnTo>
                    <a:pt x="9613391" y="2488"/>
                  </a:lnTo>
                  <a:lnTo>
                    <a:pt x="9658174" y="9781"/>
                  </a:lnTo>
                  <a:lnTo>
                    <a:pt x="9701255" y="21620"/>
                  </a:lnTo>
                  <a:lnTo>
                    <a:pt x="9742375" y="37747"/>
                  </a:lnTo>
                  <a:lnTo>
                    <a:pt x="9781276" y="57902"/>
                  </a:lnTo>
                  <a:lnTo>
                    <a:pt x="9817699" y="81828"/>
                  </a:lnTo>
                  <a:lnTo>
                    <a:pt x="9851385" y="109266"/>
                  </a:lnTo>
                  <a:lnTo>
                    <a:pt x="9882077" y="139958"/>
                  </a:lnTo>
                  <a:lnTo>
                    <a:pt x="9909515" y="173644"/>
                  </a:lnTo>
                  <a:lnTo>
                    <a:pt x="9933441" y="210067"/>
                  </a:lnTo>
                  <a:lnTo>
                    <a:pt x="9953596" y="248968"/>
                  </a:lnTo>
                  <a:lnTo>
                    <a:pt x="9969723" y="290088"/>
                  </a:lnTo>
                  <a:lnTo>
                    <a:pt x="9981562" y="333169"/>
                  </a:lnTo>
                  <a:lnTo>
                    <a:pt x="9988855" y="377952"/>
                  </a:lnTo>
                  <a:lnTo>
                    <a:pt x="9991344" y="424179"/>
                  </a:lnTo>
                  <a:lnTo>
                    <a:pt x="9991344" y="2120899"/>
                  </a:lnTo>
                  <a:lnTo>
                    <a:pt x="9988855" y="2167118"/>
                  </a:lnTo>
                  <a:lnTo>
                    <a:pt x="9981562" y="2211895"/>
                  </a:lnTo>
                  <a:lnTo>
                    <a:pt x="9969723" y="2254972"/>
                  </a:lnTo>
                  <a:lnTo>
                    <a:pt x="9953596" y="2296089"/>
                  </a:lnTo>
                  <a:lnTo>
                    <a:pt x="9933441" y="2334990"/>
                  </a:lnTo>
                  <a:lnTo>
                    <a:pt x="9909515" y="2371413"/>
                  </a:lnTo>
                  <a:lnTo>
                    <a:pt x="9882077" y="2405101"/>
                  </a:lnTo>
                  <a:lnTo>
                    <a:pt x="9851385" y="2435795"/>
                  </a:lnTo>
                  <a:lnTo>
                    <a:pt x="9817699" y="2463236"/>
                  </a:lnTo>
                  <a:lnTo>
                    <a:pt x="9781276" y="2487166"/>
                  </a:lnTo>
                  <a:lnTo>
                    <a:pt x="9742375" y="2507325"/>
                  </a:lnTo>
                  <a:lnTo>
                    <a:pt x="9701255" y="2523454"/>
                  </a:lnTo>
                  <a:lnTo>
                    <a:pt x="9658174" y="2535296"/>
                  </a:lnTo>
                  <a:lnTo>
                    <a:pt x="9613391" y="2542590"/>
                  </a:lnTo>
                  <a:lnTo>
                    <a:pt x="9567164" y="2545079"/>
                  </a:lnTo>
                  <a:lnTo>
                    <a:pt x="424180" y="2545079"/>
                  </a:lnTo>
                  <a:lnTo>
                    <a:pt x="377952" y="2542590"/>
                  </a:lnTo>
                  <a:lnTo>
                    <a:pt x="333169" y="2535296"/>
                  </a:lnTo>
                  <a:lnTo>
                    <a:pt x="290088" y="2523454"/>
                  </a:lnTo>
                  <a:lnTo>
                    <a:pt x="248968" y="2507325"/>
                  </a:lnTo>
                  <a:lnTo>
                    <a:pt x="210067" y="2487166"/>
                  </a:lnTo>
                  <a:lnTo>
                    <a:pt x="173644" y="2463236"/>
                  </a:lnTo>
                  <a:lnTo>
                    <a:pt x="139958" y="2435795"/>
                  </a:lnTo>
                  <a:lnTo>
                    <a:pt x="109266" y="2405101"/>
                  </a:lnTo>
                  <a:lnTo>
                    <a:pt x="81828" y="2371413"/>
                  </a:lnTo>
                  <a:lnTo>
                    <a:pt x="57902" y="2334990"/>
                  </a:lnTo>
                  <a:lnTo>
                    <a:pt x="37747" y="2296089"/>
                  </a:lnTo>
                  <a:lnTo>
                    <a:pt x="21620" y="2254972"/>
                  </a:lnTo>
                  <a:lnTo>
                    <a:pt x="9781" y="2211895"/>
                  </a:lnTo>
                  <a:lnTo>
                    <a:pt x="2488" y="2167118"/>
                  </a:lnTo>
                  <a:lnTo>
                    <a:pt x="0" y="2120899"/>
                  </a:lnTo>
                  <a:lnTo>
                    <a:pt x="0" y="424179"/>
                  </a:lnTo>
                  <a:close/>
                </a:path>
              </a:pathLst>
            </a:custGeom>
            <a:ln w="25907">
              <a:solidFill>
                <a:srgbClr val="8EB4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79550" y="4338320"/>
            <a:ext cx="9417685" cy="197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ahoma"/>
                <a:cs typeface="Tahoma"/>
              </a:rPr>
              <a:t>Правила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ведения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государственного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реестра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медицинских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изделий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и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организаций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(индивидуальных предпринимателей),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осуществляющих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производство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и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изготовление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медицинских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изделий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Tahoma"/>
                <a:cs typeface="Tahoma"/>
              </a:rPr>
              <a:t>(постановление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Правительства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Российской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Федерации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от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30.09.2021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№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1650):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ts val="1895"/>
              </a:lnSpc>
            </a:pPr>
            <a:r>
              <a:rPr sz="1600" b="1" dirty="0">
                <a:latin typeface="Tahoma"/>
                <a:cs typeface="Tahoma"/>
              </a:rPr>
              <a:t>Реестр</a:t>
            </a:r>
            <a:r>
              <a:rPr sz="1600" b="1" spc="-6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содержит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следующие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сведения: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ts val="1925"/>
              </a:lnSpc>
            </a:pPr>
            <a:r>
              <a:rPr sz="1650" dirty="0">
                <a:latin typeface="Tahoma"/>
                <a:cs typeface="Tahoma"/>
              </a:rPr>
              <a:t>л)</a:t>
            </a:r>
            <a:r>
              <a:rPr sz="1650" spc="-85" dirty="0">
                <a:latin typeface="Tahoma"/>
                <a:cs typeface="Tahoma"/>
              </a:rPr>
              <a:t> </a:t>
            </a:r>
            <a:r>
              <a:rPr sz="1650" spc="-35" dirty="0">
                <a:latin typeface="Tahoma"/>
                <a:cs typeface="Tahoma"/>
              </a:rPr>
              <a:t>фотографические</a:t>
            </a:r>
            <a:r>
              <a:rPr sz="1650" spc="-55" dirty="0">
                <a:latin typeface="Tahoma"/>
                <a:cs typeface="Tahoma"/>
              </a:rPr>
              <a:t> </a:t>
            </a:r>
            <a:r>
              <a:rPr sz="1650" spc="-25" dirty="0">
                <a:latin typeface="Tahoma"/>
                <a:cs typeface="Tahoma"/>
              </a:rPr>
              <a:t>изображения</a:t>
            </a:r>
            <a:r>
              <a:rPr sz="1650" spc="-55" dirty="0">
                <a:latin typeface="Tahoma"/>
                <a:cs typeface="Tahoma"/>
              </a:rPr>
              <a:t> </a:t>
            </a:r>
            <a:r>
              <a:rPr sz="1650" spc="-25" dirty="0">
                <a:latin typeface="Tahoma"/>
                <a:cs typeface="Tahoma"/>
              </a:rPr>
              <a:t>общего</a:t>
            </a:r>
            <a:r>
              <a:rPr sz="1650" spc="-75" dirty="0">
                <a:latin typeface="Tahoma"/>
                <a:cs typeface="Tahoma"/>
              </a:rPr>
              <a:t> </a:t>
            </a:r>
            <a:r>
              <a:rPr sz="1650" spc="-10" dirty="0">
                <a:latin typeface="Tahoma"/>
                <a:cs typeface="Tahoma"/>
              </a:rPr>
              <a:t>вида</a:t>
            </a:r>
            <a:r>
              <a:rPr sz="1650" spc="-95" dirty="0">
                <a:latin typeface="Tahoma"/>
                <a:cs typeface="Tahoma"/>
              </a:rPr>
              <a:t> </a:t>
            </a:r>
            <a:r>
              <a:rPr sz="1650" spc="-35" dirty="0">
                <a:latin typeface="Tahoma"/>
                <a:cs typeface="Tahoma"/>
              </a:rPr>
              <a:t>медицинского</a:t>
            </a:r>
            <a:r>
              <a:rPr sz="1650" spc="-55" dirty="0">
                <a:latin typeface="Tahoma"/>
                <a:cs typeface="Tahoma"/>
              </a:rPr>
              <a:t> </a:t>
            </a:r>
            <a:r>
              <a:rPr sz="1650" spc="-10" dirty="0">
                <a:latin typeface="Tahoma"/>
                <a:cs typeface="Tahoma"/>
              </a:rPr>
              <a:t>изделия;</a:t>
            </a:r>
            <a:endParaRPr sz="1650">
              <a:latin typeface="Tahoma"/>
              <a:cs typeface="Tahoma"/>
            </a:endParaRPr>
          </a:p>
          <a:p>
            <a:pPr marL="12700" marR="922019">
              <a:lnSpc>
                <a:spcPts val="1920"/>
              </a:lnSpc>
              <a:spcBef>
                <a:spcPts val="85"/>
              </a:spcBef>
            </a:pPr>
            <a:r>
              <a:rPr sz="1650" dirty="0">
                <a:latin typeface="Tahoma"/>
                <a:cs typeface="Tahoma"/>
              </a:rPr>
              <a:t>н)</a:t>
            </a:r>
            <a:r>
              <a:rPr sz="1650" spc="-60" dirty="0">
                <a:latin typeface="Tahoma"/>
                <a:cs typeface="Tahoma"/>
              </a:rPr>
              <a:t> </a:t>
            </a:r>
            <a:r>
              <a:rPr sz="1650" spc="-35" dirty="0">
                <a:latin typeface="Tahoma"/>
                <a:cs typeface="Tahoma"/>
              </a:rPr>
              <a:t>электронный</a:t>
            </a:r>
            <a:r>
              <a:rPr sz="1650" spc="-50" dirty="0">
                <a:latin typeface="Tahoma"/>
                <a:cs typeface="Tahoma"/>
              </a:rPr>
              <a:t> </a:t>
            </a:r>
            <a:r>
              <a:rPr sz="1650" spc="-20" dirty="0">
                <a:latin typeface="Tahoma"/>
                <a:cs typeface="Tahoma"/>
              </a:rPr>
              <a:t>образ</a:t>
            </a:r>
            <a:r>
              <a:rPr sz="1650" spc="-45" dirty="0">
                <a:latin typeface="Tahoma"/>
                <a:cs typeface="Tahoma"/>
              </a:rPr>
              <a:t> </a:t>
            </a:r>
            <a:r>
              <a:rPr sz="1650" spc="-40" dirty="0">
                <a:latin typeface="Tahoma"/>
                <a:cs typeface="Tahoma"/>
              </a:rPr>
              <a:t>эксплуатационной</a:t>
            </a:r>
            <a:r>
              <a:rPr sz="1650" spc="-25" dirty="0">
                <a:latin typeface="Tahoma"/>
                <a:cs typeface="Tahoma"/>
              </a:rPr>
              <a:t> </a:t>
            </a:r>
            <a:r>
              <a:rPr sz="1650" spc="-30" dirty="0">
                <a:latin typeface="Tahoma"/>
                <a:cs typeface="Tahoma"/>
              </a:rPr>
              <a:t>документации</a:t>
            </a:r>
            <a:r>
              <a:rPr sz="1650" spc="-35" dirty="0">
                <a:latin typeface="Tahoma"/>
                <a:cs typeface="Tahoma"/>
              </a:rPr>
              <a:t> </a:t>
            </a:r>
            <a:r>
              <a:rPr sz="1650" spc="-30" dirty="0">
                <a:latin typeface="Tahoma"/>
                <a:cs typeface="Tahoma"/>
              </a:rPr>
              <a:t>производителя</a:t>
            </a:r>
            <a:r>
              <a:rPr sz="1650" spc="-25" dirty="0">
                <a:latin typeface="Tahoma"/>
                <a:cs typeface="Tahoma"/>
              </a:rPr>
              <a:t> </a:t>
            </a:r>
            <a:r>
              <a:rPr sz="1650" spc="-30" dirty="0">
                <a:latin typeface="Tahoma"/>
                <a:cs typeface="Tahoma"/>
              </a:rPr>
              <a:t>(изготовителя)</a:t>
            </a:r>
            <a:r>
              <a:rPr sz="1650" spc="-15" dirty="0">
                <a:latin typeface="Tahoma"/>
                <a:cs typeface="Tahoma"/>
              </a:rPr>
              <a:t> </a:t>
            </a:r>
            <a:r>
              <a:rPr sz="1650" spc="-25" dirty="0">
                <a:latin typeface="Tahoma"/>
                <a:cs typeface="Tahoma"/>
              </a:rPr>
              <a:t>на </a:t>
            </a:r>
            <a:r>
              <a:rPr sz="1650" spc="-35" dirty="0">
                <a:latin typeface="Tahoma"/>
                <a:cs typeface="Tahoma"/>
              </a:rPr>
              <a:t>медицинское</a:t>
            </a:r>
            <a:r>
              <a:rPr sz="1650" spc="-60" dirty="0">
                <a:latin typeface="Tahoma"/>
                <a:cs typeface="Tahoma"/>
              </a:rPr>
              <a:t> </a:t>
            </a:r>
            <a:r>
              <a:rPr sz="1650" spc="-10" dirty="0">
                <a:latin typeface="Tahoma"/>
                <a:cs typeface="Tahoma"/>
              </a:rPr>
              <a:t>изделие;</a:t>
            </a:r>
            <a:endParaRPr sz="1650">
              <a:latin typeface="Tahoma"/>
              <a:cs typeface="Tahoma"/>
            </a:endParaRPr>
          </a:p>
          <a:p>
            <a:pPr marL="12700">
              <a:lnSpc>
                <a:spcPts val="1864"/>
              </a:lnSpc>
            </a:pPr>
            <a:r>
              <a:rPr sz="1650" dirty="0">
                <a:latin typeface="Tahoma"/>
                <a:cs typeface="Tahoma"/>
              </a:rPr>
              <a:t>о)</a:t>
            </a:r>
            <a:r>
              <a:rPr sz="1650" spc="-50" dirty="0">
                <a:latin typeface="Tahoma"/>
                <a:cs typeface="Tahoma"/>
              </a:rPr>
              <a:t> </a:t>
            </a:r>
            <a:r>
              <a:rPr sz="1650" spc="-35" dirty="0">
                <a:latin typeface="Tahoma"/>
                <a:cs typeface="Tahoma"/>
              </a:rPr>
              <a:t>электронный</a:t>
            </a:r>
            <a:r>
              <a:rPr sz="1650" spc="-45" dirty="0">
                <a:latin typeface="Tahoma"/>
                <a:cs typeface="Tahoma"/>
              </a:rPr>
              <a:t> </a:t>
            </a:r>
            <a:r>
              <a:rPr sz="1650" spc="-20" dirty="0">
                <a:latin typeface="Tahoma"/>
                <a:cs typeface="Tahoma"/>
              </a:rPr>
              <a:t>образ</a:t>
            </a:r>
            <a:r>
              <a:rPr sz="1650" spc="-45" dirty="0">
                <a:latin typeface="Tahoma"/>
                <a:cs typeface="Tahoma"/>
              </a:rPr>
              <a:t> </a:t>
            </a:r>
            <a:r>
              <a:rPr sz="1650" spc="-35" dirty="0">
                <a:latin typeface="Tahoma"/>
                <a:cs typeface="Tahoma"/>
              </a:rPr>
              <a:t>регистрационного</a:t>
            </a:r>
            <a:r>
              <a:rPr sz="1650" spc="-30" dirty="0">
                <a:latin typeface="Tahoma"/>
                <a:cs typeface="Tahoma"/>
              </a:rPr>
              <a:t> удостоверения</a:t>
            </a:r>
            <a:r>
              <a:rPr sz="1650" spc="-10" dirty="0">
                <a:latin typeface="Tahoma"/>
                <a:cs typeface="Tahoma"/>
              </a:rPr>
              <a:t> </a:t>
            </a:r>
            <a:r>
              <a:rPr sz="1650" dirty="0">
                <a:latin typeface="Tahoma"/>
                <a:cs typeface="Tahoma"/>
              </a:rPr>
              <a:t>на</a:t>
            </a:r>
            <a:r>
              <a:rPr sz="1650" spc="-60" dirty="0">
                <a:latin typeface="Tahoma"/>
                <a:cs typeface="Tahoma"/>
              </a:rPr>
              <a:t> </a:t>
            </a:r>
            <a:r>
              <a:rPr sz="1650" spc="-35" dirty="0">
                <a:latin typeface="Tahoma"/>
                <a:cs typeface="Tahoma"/>
              </a:rPr>
              <a:t>медицинское </a:t>
            </a:r>
            <a:r>
              <a:rPr sz="1650" spc="-10" dirty="0">
                <a:latin typeface="Tahoma"/>
                <a:cs typeface="Tahoma"/>
              </a:rPr>
              <a:t>изделие.</a:t>
            </a:r>
            <a:endParaRPr sz="165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88719" y="794004"/>
            <a:ext cx="10177780" cy="3636645"/>
            <a:chOff x="1188719" y="794004"/>
            <a:chExt cx="10177780" cy="363664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19" y="794004"/>
              <a:ext cx="10177272" cy="36362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3791" y="989076"/>
              <a:ext cx="9589008" cy="30480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83791" y="1275587"/>
              <a:ext cx="8676005" cy="1465580"/>
            </a:xfrm>
            <a:custGeom>
              <a:avLst/>
              <a:gdLst/>
              <a:ahLst/>
              <a:cxnLst/>
              <a:rect l="l" t="t" r="r" b="b"/>
              <a:pathLst>
                <a:path w="8676005" h="1465580">
                  <a:moveTo>
                    <a:pt x="5446776" y="1465199"/>
                  </a:moveTo>
                  <a:lnTo>
                    <a:pt x="8676005" y="1456944"/>
                  </a:lnTo>
                </a:path>
                <a:path w="8676005" h="1465580">
                  <a:moveTo>
                    <a:pt x="0" y="8254"/>
                  </a:moveTo>
                  <a:lnTo>
                    <a:pt x="3229229" y="0"/>
                  </a:lnTo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761" y="697230"/>
            <a:ext cx="3736340" cy="0"/>
          </a:xfrm>
          <a:custGeom>
            <a:avLst/>
            <a:gdLst/>
            <a:ahLst/>
            <a:cxnLst/>
            <a:rect l="l" t="t" r="r" b="b"/>
            <a:pathLst>
              <a:path w="3736340">
                <a:moveTo>
                  <a:pt x="0" y="0"/>
                </a:moveTo>
                <a:lnTo>
                  <a:pt x="3735959" y="0"/>
                </a:lnTo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761" y="2167889"/>
            <a:ext cx="7140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244060"/>
                </a:solidFill>
                <a:latin typeface="Tahoma"/>
                <a:cs typeface="Tahoma"/>
              </a:rPr>
              <a:t>ОРГАНИЗАЦИЯ</a:t>
            </a:r>
            <a:r>
              <a:rPr sz="2800" b="1" spc="-7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244060"/>
                </a:solidFill>
                <a:latin typeface="Tahoma"/>
                <a:cs typeface="Tahoma"/>
              </a:rPr>
              <a:t>КОНТРОЛЯ</a:t>
            </a:r>
            <a:r>
              <a:rPr sz="2800" b="1" spc="-8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244060"/>
                </a:solidFill>
                <a:latin typeface="Tahoma"/>
                <a:cs typeface="Tahoma"/>
              </a:rPr>
              <a:t>(НАДЗОРА)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3636605"/>
            <a:ext cx="9797415" cy="100925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710"/>
              </a:lnSpc>
              <a:spcBef>
                <a:spcPts val="130"/>
              </a:spcBef>
            </a:pPr>
            <a:r>
              <a:rPr sz="1450" b="1" spc="-40" dirty="0">
                <a:latin typeface="Tahoma"/>
                <a:cs typeface="Tahoma"/>
              </a:rPr>
              <a:t>Постановление</a:t>
            </a:r>
            <a:r>
              <a:rPr sz="1450" b="1" spc="-30" dirty="0">
                <a:latin typeface="Tahoma"/>
                <a:cs typeface="Tahoma"/>
              </a:rPr>
              <a:t> </a:t>
            </a:r>
            <a:r>
              <a:rPr sz="1450" b="1" spc="-40" dirty="0">
                <a:latin typeface="Tahoma"/>
                <a:cs typeface="Tahoma"/>
              </a:rPr>
              <a:t>Правительства</a:t>
            </a:r>
            <a:r>
              <a:rPr sz="1450" b="1" spc="-60" dirty="0">
                <a:latin typeface="Tahoma"/>
                <a:cs typeface="Tahoma"/>
              </a:rPr>
              <a:t> </a:t>
            </a:r>
            <a:r>
              <a:rPr sz="1450" b="1" spc="-10" dirty="0">
                <a:latin typeface="Tahoma"/>
                <a:cs typeface="Tahoma"/>
              </a:rPr>
              <a:t>РФ</a:t>
            </a:r>
            <a:r>
              <a:rPr sz="1450" b="1" spc="-40" dirty="0">
                <a:latin typeface="Tahoma"/>
                <a:cs typeface="Tahoma"/>
              </a:rPr>
              <a:t> </a:t>
            </a:r>
            <a:r>
              <a:rPr sz="1450" b="1" dirty="0">
                <a:latin typeface="Tahoma"/>
                <a:cs typeface="Tahoma"/>
              </a:rPr>
              <a:t>от</a:t>
            </a:r>
            <a:r>
              <a:rPr sz="1450" b="1" spc="-35" dirty="0">
                <a:latin typeface="Tahoma"/>
                <a:cs typeface="Tahoma"/>
              </a:rPr>
              <a:t> </a:t>
            </a:r>
            <a:r>
              <a:rPr sz="1450" b="1" spc="-40" dirty="0">
                <a:latin typeface="Tahoma"/>
                <a:cs typeface="Tahoma"/>
              </a:rPr>
              <a:t>30.06.2021</a:t>
            </a:r>
            <a:r>
              <a:rPr sz="1450" b="1" spc="-45" dirty="0">
                <a:latin typeface="Tahoma"/>
                <a:cs typeface="Tahoma"/>
              </a:rPr>
              <a:t> </a:t>
            </a:r>
            <a:r>
              <a:rPr sz="1450" b="1" dirty="0">
                <a:latin typeface="Tahoma"/>
                <a:cs typeface="Tahoma"/>
              </a:rPr>
              <a:t>N</a:t>
            </a:r>
            <a:r>
              <a:rPr sz="1450" b="1" spc="-35" dirty="0">
                <a:latin typeface="Tahoma"/>
                <a:cs typeface="Tahoma"/>
              </a:rPr>
              <a:t> </a:t>
            </a:r>
            <a:r>
              <a:rPr sz="1450" b="1" spc="-20" dirty="0">
                <a:latin typeface="Tahoma"/>
                <a:cs typeface="Tahoma"/>
              </a:rPr>
              <a:t>1066</a:t>
            </a:r>
            <a:endParaRPr sz="1450" dirty="0">
              <a:latin typeface="Tahoma"/>
              <a:cs typeface="Tahoma"/>
            </a:endParaRPr>
          </a:p>
          <a:p>
            <a:pPr marL="12700">
              <a:lnSpc>
                <a:spcPts val="1680"/>
              </a:lnSpc>
            </a:pPr>
            <a:r>
              <a:rPr sz="1450" dirty="0">
                <a:latin typeface="Tahoma"/>
                <a:cs typeface="Tahoma"/>
              </a:rPr>
              <a:t>"О</a:t>
            </a:r>
            <a:r>
              <a:rPr sz="1450" spc="-40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федеральном</a:t>
            </a:r>
            <a:r>
              <a:rPr sz="1450" spc="-65" dirty="0">
                <a:latin typeface="Tahoma"/>
                <a:cs typeface="Tahoma"/>
              </a:rPr>
              <a:t> </a:t>
            </a:r>
            <a:r>
              <a:rPr sz="1450" spc="-30" dirty="0">
                <a:latin typeface="Tahoma"/>
                <a:cs typeface="Tahoma"/>
              </a:rPr>
              <a:t>государственном</a:t>
            </a:r>
            <a:r>
              <a:rPr sz="1450" spc="-50" dirty="0">
                <a:latin typeface="Tahoma"/>
                <a:cs typeface="Tahoma"/>
              </a:rPr>
              <a:t> </a:t>
            </a:r>
            <a:r>
              <a:rPr sz="1450" spc="-25" dirty="0">
                <a:latin typeface="Tahoma"/>
                <a:cs typeface="Tahoma"/>
              </a:rPr>
              <a:t>контроле</a:t>
            </a:r>
            <a:r>
              <a:rPr sz="1450" spc="-50" dirty="0">
                <a:latin typeface="Tahoma"/>
                <a:cs typeface="Tahoma"/>
              </a:rPr>
              <a:t> </a:t>
            </a:r>
            <a:r>
              <a:rPr sz="1450" spc="-30" dirty="0">
                <a:latin typeface="Tahoma"/>
                <a:cs typeface="Tahoma"/>
              </a:rPr>
              <a:t>(надзоре)</a:t>
            </a:r>
            <a:r>
              <a:rPr sz="1450" spc="-55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за</a:t>
            </a:r>
            <a:r>
              <a:rPr sz="1450" spc="-45" dirty="0">
                <a:latin typeface="Tahoma"/>
                <a:cs typeface="Tahoma"/>
              </a:rPr>
              <a:t> </a:t>
            </a:r>
            <a:r>
              <a:rPr sz="1450" spc="-30" dirty="0">
                <a:latin typeface="Tahoma"/>
                <a:cs typeface="Tahoma"/>
              </a:rPr>
              <a:t>обращением</a:t>
            </a:r>
            <a:r>
              <a:rPr sz="1450" spc="-40" dirty="0">
                <a:latin typeface="Tahoma"/>
                <a:cs typeface="Tahoma"/>
              </a:rPr>
              <a:t> </a:t>
            </a:r>
            <a:r>
              <a:rPr sz="1450" spc="-30" dirty="0">
                <a:latin typeface="Tahoma"/>
                <a:cs typeface="Tahoma"/>
              </a:rPr>
              <a:t>медицинских</a:t>
            </a:r>
            <a:r>
              <a:rPr sz="1450" spc="-60" dirty="0">
                <a:latin typeface="Tahoma"/>
                <a:cs typeface="Tahoma"/>
              </a:rPr>
              <a:t> </a:t>
            </a:r>
            <a:r>
              <a:rPr sz="1450" spc="-10" dirty="0">
                <a:latin typeface="Tahoma"/>
                <a:cs typeface="Tahoma"/>
              </a:rPr>
              <a:t>изделий"</a:t>
            </a:r>
            <a:endParaRPr sz="1450" dirty="0">
              <a:latin typeface="Tahoma"/>
              <a:cs typeface="Tahoma"/>
            </a:endParaRPr>
          </a:p>
          <a:p>
            <a:pPr marL="12700">
              <a:lnSpc>
                <a:spcPts val="1710"/>
              </a:lnSpc>
            </a:pPr>
            <a:r>
              <a:rPr sz="1450" spc="-20" dirty="0">
                <a:latin typeface="Tahoma"/>
                <a:cs typeface="Tahoma"/>
              </a:rPr>
              <a:t>(вместе</a:t>
            </a:r>
            <a:r>
              <a:rPr sz="1450" spc="-40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с</a:t>
            </a:r>
            <a:r>
              <a:rPr sz="1450" spc="-20" dirty="0">
                <a:latin typeface="Tahoma"/>
                <a:cs typeface="Tahoma"/>
              </a:rPr>
              <a:t> </a:t>
            </a:r>
            <a:r>
              <a:rPr sz="1450" spc="-30" dirty="0">
                <a:latin typeface="Tahoma"/>
                <a:cs typeface="Tahoma"/>
              </a:rPr>
              <a:t>"Положением</a:t>
            </a:r>
            <a:r>
              <a:rPr sz="1450" spc="-55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о</a:t>
            </a:r>
            <a:r>
              <a:rPr sz="1450" spc="-30" dirty="0">
                <a:latin typeface="Tahoma"/>
                <a:cs typeface="Tahoma"/>
              </a:rPr>
              <a:t> федеральном</a:t>
            </a:r>
            <a:r>
              <a:rPr sz="1450" spc="-45" dirty="0">
                <a:latin typeface="Tahoma"/>
                <a:cs typeface="Tahoma"/>
              </a:rPr>
              <a:t> </a:t>
            </a:r>
            <a:r>
              <a:rPr sz="1450" spc="-30" dirty="0">
                <a:latin typeface="Tahoma"/>
                <a:cs typeface="Tahoma"/>
              </a:rPr>
              <a:t>государственном</a:t>
            </a:r>
            <a:r>
              <a:rPr sz="1450" spc="-45" dirty="0">
                <a:latin typeface="Tahoma"/>
                <a:cs typeface="Tahoma"/>
              </a:rPr>
              <a:t> </a:t>
            </a:r>
            <a:r>
              <a:rPr sz="1450" spc="-25" dirty="0">
                <a:latin typeface="Tahoma"/>
                <a:cs typeface="Tahoma"/>
              </a:rPr>
              <a:t>контроле</a:t>
            </a:r>
            <a:r>
              <a:rPr sz="1450" spc="-60" dirty="0">
                <a:latin typeface="Tahoma"/>
                <a:cs typeface="Tahoma"/>
              </a:rPr>
              <a:t> </a:t>
            </a:r>
            <a:r>
              <a:rPr sz="1450" spc="-20" dirty="0">
                <a:latin typeface="Tahoma"/>
                <a:cs typeface="Tahoma"/>
              </a:rPr>
              <a:t>(надзоре)</a:t>
            </a:r>
            <a:r>
              <a:rPr sz="1450" spc="-35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за</a:t>
            </a:r>
            <a:r>
              <a:rPr sz="1450" spc="-35" dirty="0">
                <a:latin typeface="Tahoma"/>
                <a:cs typeface="Tahoma"/>
              </a:rPr>
              <a:t> обращением</a:t>
            </a:r>
            <a:r>
              <a:rPr sz="1450" spc="-45" dirty="0">
                <a:latin typeface="Tahoma"/>
                <a:cs typeface="Tahoma"/>
              </a:rPr>
              <a:t> </a:t>
            </a:r>
            <a:r>
              <a:rPr sz="1450" spc="-30" dirty="0">
                <a:latin typeface="Tahoma"/>
                <a:cs typeface="Tahoma"/>
              </a:rPr>
              <a:t>медицинских</a:t>
            </a:r>
            <a:r>
              <a:rPr sz="1450" spc="-40" dirty="0">
                <a:latin typeface="Tahoma"/>
                <a:cs typeface="Tahoma"/>
              </a:rPr>
              <a:t> </a:t>
            </a:r>
            <a:r>
              <a:rPr sz="1450" spc="-10" dirty="0">
                <a:latin typeface="Tahoma"/>
                <a:cs typeface="Tahoma"/>
              </a:rPr>
              <a:t>изделий")</a:t>
            </a:r>
            <a:endParaRPr sz="14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z="145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4419600"/>
            <a:ext cx="3736340" cy="635"/>
          </a:xfrm>
          <a:custGeom>
            <a:avLst/>
            <a:gdLst/>
            <a:ahLst/>
            <a:cxnLst/>
            <a:rect l="l" t="t" r="r" b="b"/>
            <a:pathLst>
              <a:path w="3736340" h="635">
                <a:moveTo>
                  <a:pt x="0" y="25"/>
                </a:moveTo>
                <a:lnTo>
                  <a:pt x="3735959" y="0"/>
                </a:lnTo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11473" y="2984754"/>
            <a:ext cx="3736340" cy="0"/>
          </a:xfrm>
          <a:custGeom>
            <a:avLst/>
            <a:gdLst/>
            <a:ahLst/>
            <a:cxnLst/>
            <a:rect l="l" t="t" r="r" b="b"/>
            <a:pathLst>
              <a:path w="3736340">
                <a:moveTo>
                  <a:pt x="0" y="0"/>
                </a:moveTo>
                <a:lnTo>
                  <a:pt x="3735958" y="0"/>
                </a:lnTo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409" y="1174927"/>
            <a:ext cx="3152140" cy="995680"/>
          </a:xfrm>
          <a:custGeom>
            <a:avLst/>
            <a:gdLst/>
            <a:ahLst/>
            <a:cxnLst/>
            <a:rect l="l" t="t" r="r" b="b"/>
            <a:pathLst>
              <a:path w="3152140" h="995680">
                <a:moveTo>
                  <a:pt x="3151632" y="0"/>
                </a:moveTo>
                <a:lnTo>
                  <a:pt x="0" y="0"/>
                </a:lnTo>
                <a:lnTo>
                  <a:pt x="0" y="995172"/>
                </a:lnTo>
                <a:lnTo>
                  <a:pt x="3151632" y="995172"/>
                </a:lnTo>
                <a:lnTo>
                  <a:pt x="315163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5342" y="1234397"/>
            <a:ext cx="2356139" cy="9525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70703" y="1424939"/>
            <a:ext cx="2059305" cy="431800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45719" rIns="0" bIns="0" rtlCol="0">
            <a:spAutoFit/>
          </a:bodyPr>
          <a:lstStyle/>
          <a:p>
            <a:pPr marL="399415" marR="309245" indent="-82550">
              <a:lnSpc>
                <a:spcPct val="100000"/>
              </a:lnSpc>
              <a:spcBef>
                <a:spcPts val="359"/>
              </a:spcBef>
            </a:pPr>
            <a:r>
              <a:rPr sz="1100" dirty="0">
                <a:latin typeface="Tahoma"/>
                <a:cs typeface="Tahoma"/>
              </a:rPr>
              <a:t>ФГБУ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«Национальный </a:t>
            </a:r>
            <a:r>
              <a:rPr sz="1100" dirty="0">
                <a:latin typeface="Tahoma"/>
                <a:cs typeface="Tahoma"/>
              </a:rPr>
              <a:t>институт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качества»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8766" y="4968227"/>
            <a:ext cx="2392714" cy="16992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834128" y="5058155"/>
            <a:ext cx="2106295" cy="1277620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457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9"/>
              </a:spcBef>
            </a:pPr>
            <a:r>
              <a:rPr sz="1100" spc="-20" dirty="0">
                <a:latin typeface="Tahoma"/>
                <a:cs typeface="Tahoma"/>
              </a:rPr>
              <a:t>ФГБУ</a:t>
            </a:r>
            <a:endParaRPr sz="1100">
              <a:latin typeface="Tahoma"/>
              <a:cs typeface="Tahoma"/>
            </a:endParaRPr>
          </a:p>
          <a:p>
            <a:pPr marL="245745" marR="240029" indent="1270" algn="ctr">
              <a:lnSpc>
                <a:spcPct val="100000"/>
              </a:lnSpc>
            </a:pPr>
            <a:r>
              <a:rPr sz="1100" spc="-10" dirty="0">
                <a:latin typeface="Tahoma"/>
                <a:cs typeface="Tahoma"/>
              </a:rPr>
              <a:t>«Всероссийский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научно- исследовательский</a:t>
            </a:r>
            <a:r>
              <a:rPr sz="1100" spc="5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и </a:t>
            </a:r>
            <a:r>
              <a:rPr sz="1100" dirty="0">
                <a:latin typeface="Tahoma"/>
                <a:cs typeface="Tahoma"/>
              </a:rPr>
              <a:t>испытательный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институт </a:t>
            </a:r>
            <a:r>
              <a:rPr sz="1100" dirty="0">
                <a:latin typeface="Tahoma"/>
                <a:cs typeface="Tahoma"/>
              </a:rPr>
              <a:t>медицинской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техники»</a:t>
            </a:r>
            <a:endParaRPr sz="1100">
              <a:latin typeface="Tahoma"/>
              <a:cs typeface="Tahoma"/>
            </a:endParaRPr>
          </a:p>
          <a:p>
            <a:pPr marL="451484" marR="446405" algn="ctr">
              <a:lnSpc>
                <a:spcPct val="100000"/>
              </a:lnSpc>
            </a:pPr>
            <a:r>
              <a:rPr sz="1100" dirty="0">
                <a:latin typeface="Tahoma"/>
                <a:cs typeface="Tahoma"/>
              </a:rPr>
              <a:t>с </a:t>
            </a:r>
            <a:r>
              <a:rPr sz="1100" spc="-10" dirty="0">
                <a:latin typeface="Tahoma"/>
                <a:cs typeface="Tahoma"/>
              </a:rPr>
              <a:t>испытательными комплексами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866" y="1179512"/>
            <a:ext cx="3152140" cy="995680"/>
          </a:xfrm>
          <a:prstGeom prst="rect">
            <a:avLst/>
          </a:prstGeom>
          <a:ln w="12192">
            <a:solidFill>
              <a:srgbClr val="0D0D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544830" marR="146685" indent="-440690">
              <a:lnSpc>
                <a:spcPct val="100000"/>
              </a:lnSpc>
            </a:pPr>
            <a:r>
              <a:rPr sz="1100" b="1" spc="-10" dirty="0">
                <a:solidFill>
                  <a:srgbClr val="1F4E79"/>
                </a:solidFill>
                <a:latin typeface="Tahoma"/>
                <a:cs typeface="Tahoma"/>
              </a:rPr>
              <a:t>ФЕДЕРАЛЬНАЯ</a:t>
            </a:r>
            <a:r>
              <a:rPr sz="1100" b="1" spc="-3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1F4E79"/>
                </a:solidFill>
                <a:latin typeface="Tahoma"/>
                <a:cs typeface="Tahoma"/>
              </a:rPr>
              <a:t>СЛУЖБА</a:t>
            </a:r>
            <a:r>
              <a:rPr sz="1100" b="1" spc="-2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1F4E79"/>
                </a:solidFill>
                <a:latin typeface="Tahoma"/>
                <a:cs typeface="Tahoma"/>
              </a:rPr>
              <a:t>ПО НАДЗОРУ</a:t>
            </a:r>
            <a:r>
              <a:rPr sz="1100" b="1" spc="-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1F4E79"/>
                </a:solidFill>
                <a:latin typeface="Tahoma"/>
                <a:cs typeface="Tahoma"/>
              </a:rPr>
              <a:t>В </a:t>
            </a:r>
            <a:r>
              <a:rPr sz="1100" b="1" dirty="0">
                <a:solidFill>
                  <a:srgbClr val="1F4E79"/>
                </a:solidFill>
                <a:latin typeface="Tahoma"/>
                <a:cs typeface="Tahoma"/>
              </a:rPr>
              <a:t>СФЕРЕ</a:t>
            </a:r>
            <a:r>
              <a:rPr sz="1100" b="1" spc="-3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1F4E79"/>
                </a:solidFill>
                <a:latin typeface="Tahoma"/>
                <a:cs typeface="Tahoma"/>
              </a:rPr>
              <a:t>ЗДРАВООХРАНЕНИЯ</a:t>
            </a:r>
            <a:endParaRPr sz="1100" dirty="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7215" y="1129410"/>
            <a:ext cx="414528" cy="49530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4823968" y="2766060"/>
            <a:ext cx="2600325" cy="1247140"/>
            <a:chOff x="1691449" y="3427285"/>
            <a:chExt cx="2600325" cy="124714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0783" y="3436619"/>
              <a:ext cx="2563912" cy="10295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96211" y="3432047"/>
              <a:ext cx="2590800" cy="1237615"/>
            </a:xfrm>
            <a:custGeom>
              <a:avLst/>
              <a:gdLst/>
              <a:ahLst/>
              <a:cxnLst/>
              <a:rect l="l" t="t" r="r" b="b"/>
              <a:pathLst>
                <a:path w="2590800" h="1237614">
                  <a:moveTo>
                    <a:pt x="0" y="1237488"/>
                  </a:moveTo>
                  <a:lnTo>
                    <a:pt x="2590800" y="1237488"/>
                  </a:lnTo>
                  <a:lnTo>
                    <a:pt x="2590800" y="0"/>
                  </a:lnTo>
                  <a:lnTo>
                    <a:pt x="0" y="0"/>
                  </a:lnTo>
                  <a:lnTo>
                    <a:pt x="0" y="1237488"/>
                  </a:lnTo>
                  <a:close/>
                </a:path>
              </a:pathLst>
            </a:custGeom>
            <a:ln w="914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77466" y="4296087"/>
            <a:ext cx="1891664" cy="1695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Tahoma"/>
                <a:cs typeface="Tahoma"/>
              </a:rPr>
              <a:t>78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территориальных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органов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20952" y="1496441"/>
            <a:ext cx="3260090" cy="4218940"/>
            <a:chOff x="1544574" y="1495044"/>
            <a:chExt cx="3260090" cy="4218940"/>
          </a:xfrm>
        </p:grpSpPr>
        <p:sp>
          <p:nvSpPr>
            <p:cNvPr id="16" name="object 16"/>
            <p:cNvSpPr/>
            <p:nvPr/>
          </p:nvSpPr>
          <p:spPr>
            <a:xfrm>
              <a:off x="1687068" y="3436620"/>
              <a:ext cx="2620010" cy="1228725"/>
            </a:xfrm>
            <a:custGeom>
              <a:avLst/>
              <a:gdLst/>
              <a:ahLst/>
              <a:cxnLst/>
              <a:rect l="l" t="t" r="r" b="b"/>
              <a:pathLst>
                <a:path w="2620010" h="1228725">
                  <a:moveTo>
                    <a:pt x="2619756" y="0"/>
                  </a:moveTo>
                  <a:lnTo>
                    <a:pt x="0" y="0"/>
                  </a:lnTo>
                  <a:lnTo>
                    <a:pt x="0" y="1228343"/>
                  </a:lnTo>
                  <a:lnTo>
                    <a:pt x="2619756" y="1228343"/>
                  </a:lnTo>
                  <a:lnTo>
                    <a:pt x="2619756" y="0"/>
                  </a:lnTo>
                  <a:close/>
                </a:path>
              </a:pathLst>
            </a:custGeom>
            <a:solidFill>
              <a:srgbClr val="D0CECE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87068" y="3436620"/>
              <a:ext cx="2620010" cy="1228725"/>
            </a:xfrm>
            <a:custGeom>
              <a:avLst/>
              <a:gdLst/>
              <a:ahLst/>
              <a:cxnLst/>
              <a:rect l="l" t="t" r="r" b="b"/>
              <a:pathLst>
                <a:path w="2620010" h="1228725">
                  <a:moveTo>
                    <a:pt x="0" y="1228343"/>
                  </a:moveTo>
                  <a:lnTo>
                    <a:pt x="2619756" y="1228343"/>
                  </a:lnTo>
                  <a:lnTo>
                    <a:pt x="2619756" y="0"/>
                  </a:lnTo>
                  <a:lnTo>
                    <a:pt x="0" y="0"/>
                  </a:lnTo>
                  <a:lnTo>
                    <a:pt x="0" y="1228343"/>
                  </a:lnTo>
                  <a:close/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44574" y="1504950"/>
              <a:ext cx="3249930" cy="4200525"/>
            </a:xfrm>
            <a:custGeom>
              <a:avLst/>
              <a:gdLst/>
              <a:ahLst/>
              <a:cxnLst/>
              <a:rect l="l" t="t" r="r" b="b"/>
              <a:pathLst>
                <a:path w="3249929" h="4200525">
                  <a:moveTo>
                    <a:pt x="155701" y="2546604"/>
                  </a:moveTo>
                  <a:lnTo>
                    <a:pt x="0" y="2546604"/>
                  </a:lnTo>
                </a:path>
                <a:path w="3249929" h="4200525">
                  <a:moveTo>
                    <a:pt x="1775460" y="0"/>
                  </a:moveTo>
                  <a:lnTo>
                    <a:pt x="3098165" y="0"/>
                  </a:lnTo>
                  <a:lnTo>
                    <a:pt x="3098165" y="241808"/>
                  </a:lnTo>
                  <a:lnTo>
                    <a:pt x="3249803" y="241808"/>
                  </a:lnTo>
                </a:path>
                <a:path w="3249929" h="4200525">
                  <a:moveTo>
                    <a:pt x="3095243" y="240791"/>
                  </a:moveTo>
                  <a:lnTo>
                    <a:pt x="3095243" y="4200042"/>
                  </a:lnTo>
                </a:path>
                <a:path w="3249929" h="4200525">
                  <a:moveTo>
                    <a:pt x="3248025" y="1981200"/>
                  </a:moveTo>
                  <a:lnTo>
                    <a:pt x="3095243" y="1981200"/>
                  </a:lnTo>
                </a:path>
                <a:path w="3249929" h="4200525">
                  <a:moveTo>
                    <a:pt x="3078479" y="4199064"/>
                  </a:moveTo>
                  <a:lnTo>
                    <a:pt x="3249295" y="4191000"/>
                  </a:lnTo>
                </a:path>
              </a:pathLst>
            </a:custGeom>
            <a:ln w="1981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87068" y="4250436"/>
              <a:ext cx="2595880" cy="262255"/>
            </a:xfrm>
            <a:custGeom>
              <a:avLst/>
              <a:gdLst/>
              <a:ahLst/>
              <a:cxnLst/>
              <a:rect l="l" t="t" r="r" b="b"/>
              <a:pathLst>
                <a:path w="2595879" h="262254">
                  <a:moveTo>
                    <a:pt x="2595372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2595372" y="262127"/>
                  </a:lnTo>
                  <a:lnTo>
                    <a:pt x="2595372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8739" y="205181"/>
            <a:ext cx="15367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ahoma"/>
                <a:cs typeface="Tahoma"/>
              </a:rPr>
              <a:t>СТРУКТУРА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669" y="602741"/>
            <a:ext cx="3736340" cy="0"/>
          </a:xfrm>
          <a:custGeom>
            <a:avLst/>
            <a:gdLst/>
            <a:ahLst/>
            <a:cxnLst/>
            <a:rect l="l" t="t" r="r" b="b"/>
            <a:pathLst>
              <a:path w="3736340">
                <a:moveTo>
                  <a:pt x="0" y="0"/>
                </a:moveTo>
                <a:lnTo>
                  <a:pt x="3735958" y="0"/>
                </a:lnTo>
              </a:path>
            </a:pathLst>
          </a:custGeom>
          <a:ln w="28956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47345" y="3540150"/>
            <a:ext cx="2583180" cy="981710"/>
          </a:xfrm>
          <a:prstGeom prst="rect">
            <a:avLst/>
          </a:prstGeom>
          <a:solidFill>
            <a:srgbClr val="D0CECE"/>
          </a:solidFill>
          <a:ln w="12191">
            <a:solidFill>
              <a:srgbClr val="0D0D0D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R="99695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Tahoma"/>
                <a:cs typeface="Tahoma"/>
              </a:rPr>
              <a:t>Центральный</a:t>
            </a:r>
            <a:endParaRPr sz="1800" dirty="0">
              <a:latin typeface="Tahoma"/>
              <a:cs typeface="Tahoma"/>
            </a:endParaRPr>
          </a:p>
          <a:p>
            <a:pPr marR="98425" algn="ctr">
              <a:lnSpc>
                <a:spcPct val="100000"/>
              </a:lnSpc>
            </a:pPr>
            <a:r>
              <a:rPr sz="1800" b="1" spc="-10" dirty="0">
                <a:latin typeface="Tahoma"/>
                <a:cs typeface="Tahoma"/>
              </a:rPr>
              <a:t>аппарат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14125" y="3751170"/>
            <a:ext cx="2620010" cy="262255"/>
          </a:xfrm>
          <a:prstGeom prst="rect">
            <a:avLst/>
          </a:prstGeom>
          <a:ln w="12192">
            <a:solidFill>
              <a:srgbClr val="AEABAB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Tahoma"/>
                <a:cs typeface="Tahoma"/>
              </a:rPr>
              <a:t>80</a:t>
            </a:r>
            <a:r>
              <a:rPr sz="1200" b="1" spc="1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территориальных</a:t>
            </a:r>
            <a:r>
              <a:rPr sz="1200" b="1" spc="2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органов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87310" y="5310378"/>
            <a:ext cx="461137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15875" indent="-17145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184785" algn="l"/>
              </a:tabLst>
            </a:pPr>
            <a:r>
              <a:rPr sz="1100" dirty="0">
                <a:latin typeface="Tahoma"/>
                <a:cs typeface="Tahoma"/>
              </a:rPr>
              <a:t>Экспертиза</a:t>
            </a:r>
            <a:r>
              <a:rPr sz="1100" spc="28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качества,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эффективности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и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безопасности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медицинских 	изделий</a:t>
            </a:r>
            <a:endParaRPr sz="1100">
              <a:latin typeface="Tahoma"/>
              <a:cs typeface="Tahoma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"/>
              <a:tabLst>
                <a:tab pos="184150" algn="l"/>
              </a:tabLst>
            </a:pPr>
            <a:r>
              <a:rPr sz="1100" dirty="0">
                <a:latin typeface="Tahoma"/>
                <a:cs typeface="Tahoma"/>
              </a:rPr>
              <a:t>Технические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испытания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и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токсикологические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следования</a:t>
            </a:r>
            <a:endParaRPr sz="1100">
              <a:latin typeface="Tahoma"/>
              <a:cs typeface="Tahoma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"/>
              <a:tabLst>
                <a:tab pos="184150" algn="l"/>
              </a:tabLst>
            </a:pPr>
            <a:r>
              <a:rPr sz="1100" dirty="0">
                <a:latin typeface="Tahoma"/>
                <a:cs typeface="Tahoma"/>
              </a:rPr>
              <a:t>Мониторинг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безопасности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медицинских</a:t>
            </a:r>
            <a:r>
              <a:rPr sz="1100" spc="-7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изделий</a:t>
            </a:r>
            <a:endParaRPr sz="1100">
              <a:latin typeface="Tahoma"/>
              <a:cs typeface="Tahoma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"/>
              <a:tabLst>
                <a:tab pos="184150" algn="l"/>
              </a:tabLst>
            </a:pPr>
            <a:r>
              <a:rPr sz="1100" dirty="0">
                <a:latin typeface="Tahoma"/>
                <a:cs typeface="Tahoma"/>
              </a:rPr>
              <a:t>Консультационная,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научная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и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образовательная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деятельность</a:t>
            </a:r>
            <a:endParaRPr sz="1100">
              <a:latin typeface="Tahoma"/>
              <a:cs typeface="Tahoma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"/>
              <a:tabLst>
                <a:tab pos="184785" algn="l"/>
              </a:tabLst>
            </a:pPr>
            <a:r>
              <a:rPr sz="1100" dirty="0">
                <a:latin typeface="Tahoma"/>
                <a:cs typeface="Tahoma"/>
              </a:rPr>
              <a:t>Инспектирование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производственных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площадок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производителей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МИ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45781" y="1265301"/>
            <a:ext cx="4808220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marR="318135" indent="-17145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184785" algn="l"/>
              </a:tabLst>
            </a:pPr>
            <a:r>
              <a:rPr sz="1100" dirty="0">
                <a:latin typeface="Tahoma"/>
                <a:cs typeface="Tahoma"/>
              </a:rPr>
              <a:t>Проведение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экспертизы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качества,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эффективности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и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безопасности 	</a:t>
            </a:r>
            <a:r>
              <a:rPr sz="1100" dirty="0">
                <a:latin typeface="Tahoma"/>
                <a:cs typeface="Tahoma"/>
              </a:rPr>
              <a:t>медицинских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изделий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в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целях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государственной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регистрации</a:t>
            </a:r>
            <a:endParaRPr sz="1100">
              <a:latin typeface="Tahoma"/>
              <a:cs typeface="Tahoma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"/>
              <a:tabLst>
                <a:tab pos="184150" algn="l"/>
              </a:tabLst>
            </a:pPr>
            <a:r>
              <a:rPr sz="1100" dirty="0">
                <a:latin typeface="Tahoma"/>
                <a:cs typeface="Tahoma"/>
              </a:rPr>
              <a:t>Проведение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клинических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испытаний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медицинских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изделий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для</a:t>
            </a:r>
            <a:endParaRPr sz="1100">
              <a:latin typeface="Tahoma"/>
              <a:cs typeface="Tahoma"/>
            </a:endParaRPr>
          </a:p>
          <a:p>
            <a:pPr marL="184785">
              <a:lnSpc>
                <a:spcPct val="100000"/>
              </a:lnSpc>
            </a:pPr>
            <a:r>
              <a:rPr sz="1100" dirty="0">
                <a:latin typeface="Tahoma"/>
                <a:cs typeface="Tahoma"/>
              </a:rPr>
              <a:t>диагностики in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vitro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в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целях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государственной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регистрации.</a:t>
            </a:r>
            <a:endParaRPr sz="1100">
              <a:latin typeface="Tahoma"/>
              <a:cs typeface="Tahoma"/>
            </a:endParaRPr>
          </a:p>
          <a:p>
            <a:pPr marL="183515" marR="5080" indent="-171450">
              <a:lnSpc>
                <a:spcPct val="100000"/>
              </a:lnSpc>
              <a:buFont typeface="Wingdings"/>
              <a:buChar char=""/>
              <a:tabLst>
                <a:tab pos="184785" algn="l"/>
              </a:tabLst>
            </a:pPr>
            <a:r>
              <a:rPr sz="1100" dirty="0">
                <a:latin typeface="Tahoma"/>
                <a:cs typeface="Tahoma"/>
              </a:rPr>
              <a:t>Внедрение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в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медицинских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организациях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систем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управления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качеством 	</a:t>
            </a:r>
            <a:r>
              <a:rPr sz="1100" dirty="0">
                <a:latin typeface="Tahoma"/>
                <a:cs typeface="Tahoma"/>
              </a:rPr>
              <a:t>и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безопасностью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медицинской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деятельности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37359"/>
            <a:ext cx="4255135" cy="5120640"/>
            <a:chOff x="0" y="1737359"/>
            <a:chExt cx="4255135" cy="5120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37359"/>
              <a:ext cx="2982467" cy="404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1941575"/>
              <a:ext cx="2452116" cy="34396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3444" y="1937003"/>
              <a:ext cx="2461260" cy="3449320"/>
            </a:xfrm>
            <a:custGeom>
              <a:avLst/>
              <a:gdLst/>
              <a:ahLst/>
              <a:cxnLst/>
              <a:rect l="l" t="t" r="r" b="b"/>
              <a:pathLst>
                <a:path w="2461260" h="3449320">
                  <a:moveTo>
                    <a:pt x="0" y="3448812"/>
                  </a:moveTo>
                  <a:lnTo>
                    <a:pt x="2461260" y="3448812"/>
                  </a:lnTo>
                  <a:lnTo>
                    <a:pt x="2461260" y="0"/>
                  </a:lnTo>
                  <a:lnTo>
                    <a:pt x="0" y="0"/>
                  </a:lnTo>
                  <a:lnTo>
                    <a:pt x="0" y="3448812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0263" y="3363467"/>
              <a:ext cx="2904743" cy="34945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4480" y="3567683"/>
              <a:ext cx="2298192" cy="31531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49908" y="3563111"/>
              <a:ext cx="2307590" cy="3162300"/>
            </a:xfrm>
            <a:custGeom>
              <a:avLst/>
              <a:gdLst/>
              <a:ahLst/>
              <a:cxnLst/>
              <a:rect l="l" t="t" r="r" b="b"/>
              <a:pathLst>
                <a:path w="2307590" h="3162300">
                  <a:moveTo>
                    <a:pt x="0" y="3162300"/>
                  </a:moveTo>
                  <a:lnTo>
                    <a:pt x="2307336" y="3162300"/>
                  </a:lnTo>
                  <a:lnTo>
                    <a:pt x="2307336" y="0"/>
                  </a:lnTo>
                  <a:lnTo>
                    <a:pt x="0" y="0"/>
                  </a:lnTo>
                  <a:lnTo>
                    <a:pt x="0" y="3162300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410455" y="2058923"/>
            <a:ext cx="2070100" cy="1685925"/>
            <a:chOff x="4410455" y="2058923"/>
            <a:chExt cx="2070100" cy="1685925"/>
          </a:xfrm>
        </p:grpSpPr>
        <p:sp>
          <p:nvSpPr>
            <p:cNvPr id="10" name="object 10"/>
            <p:cNvSpPr/>
            <p:nvPr/>
          </p:nvSpPr>
          <p:spPr>
            <a:xfrm>
              <a:off x="4416551" y="2065019"/>
              <a:ext cx="2057400" cy="1673860"/>
            </a:xfrm>
            <a:custGeom>
              <a:avLst/>
              <a:gdLst/>
              <a:ahLst/>
              <a:cxnLst/>
              <a:rect l="l" t="t" r="r" b="b"/>
              <a:pathLst>
                <a:path w="2057400" h="1673860">
                  <a:moveTo>
                    <a:pt x="2057400" y="0"/>
                  </a:moveTo>
                  <a:lnTo>
                    <a:pt x="0" y="0"/>
                  </a:lnTo>
                  <a:lnTo>
                    <a:pt x="0" y="1673352"/>
                  </a:lnTo>
                  <a:lnTo>
                    <a:pt x="1778508" y="1673352"/>
                  </a:lnTo>
                  <a:lnTo>
                    <a:pt x="2057400" y="1394459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D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95060" y="3459479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278891" y="0"/>
                  </a:moveTo>
                  <a:lnTo>
                    <a:pt x="55752" y="55753"/>
                  </a:lnTo>
                  <a:lnTo>
                    <a:pt x="0" y="278892"/>
                  </a:lnTo>
                  <a:lnTo>
                    <a:pt x="278891" y="0"/>
                  </a:lnTo>
                  <a:close/>
                </a:path>
              </a:pathLst>
            </a:custGeom>
            <a:solidFill>
              <a:srgbClr val="CC8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5027" y="2063495"/>
              <a:ext cx="2060448" cy="16763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16551" y="2065019"/>
              <a:ext cx="2057400" cy="1673860"/>
            </a:xfrm>
            <a:custGeom>
              <a:avLst/>
              <a:gdLst/>
              <a:ahLst/>
              <a:cxnLst/>
              <a:rect l="l" t="t" r="r" b="b"/>
              <a:pathLst>
                <a:path w="2057400" h="1673860">
                  <a:moveTo>
                    <a:pt x="1778508" y="1673352"/>
                  </a:moveTo>
                  <a:lnTo>
                    <a:pt x="1834261" y="1450213"/>
                  </a:lnTo>
                  <a:lnTo>
                    <a:pt x="2057400" y="1394459"/>
                  </a:lnTo>
                  <a:lnTo>
                    <a:pt x="1778508" y="1673352"/>
                  </a:lnTo>
                  <a:lnTo>
                    <a:pt x="0" y="1673352"/>
                  </a:lnTo>
                  <a:lnTo>
                    <a:pt x="0" y="0"/>
                  </a:lnTo>
                  <a:lnTo>
                    <a:pt x="2057400" y="0"/>
                  </a:lnTo>
                  <a:lnTo>
                    <a:pt x="2057400" y="1394459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8120" y="542544"/>
            <a:ext cx="11894820" cy="131521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1171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-11937" y="90043"/>
            <a:ext cx="9306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240" dirty="0">
                <a:uFill>
                  <a:solidFill>
                    <a:srgbClr val="1F4E7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ОБЯЗАТЕЛЬНЫЕ</a:t>
            </a:r>
            <a:r>
              <a:rPr sz="2000" b="1" u="sng" spc="-100" dirty="0"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 </a:t>
            </a:r>
            <a:r>
              <a:rPr sz="2000" b="1" u="sng" dirty="0"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ТРЕБОВАНИ</a:t>
            </a:r>
            <a:r>
              <a:rPr sz="2000" b="1" dirty="0">
                <a:latin typeface="Tahoma"/>
                <a:cs typeface="Tahoma"/>
              </a:rPr>
              <a:t>Я.</a:t>
            </a:r>
            <a:r>
              <a:rPr sz="2000" b="1" spc="-8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РЕЕСТР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ОБЯЗАТЕЛЬНЫХ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ТРЕБОВАНИЙ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0024" y="554482"/>
            <a:ext cx="1163574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Обязательные</a:t>
            </a:r>
            <a:r>
              <a:rPr sz="15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требования</a:t>
            </a:r>
            <a:r>
              <a:rPr sz="15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требования,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связанные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осуществлением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предпринимательской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иной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экономической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деятельности,</a:t>
            </a:r>
            <a:r>
              <a:rPr sz="1500" spc="434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оценка </a:t>
            </a:r>
            <a:r>
              <a:rPr sz="1500" dirty="0">
                <a:latin typeface="Calibri"/>
                <a:cs typeface="Calibri"/>
              </a:rPr>
              <a:t>соблюдения</a:t>
            </a:r>
            <a:r>
              <a:rPr sz="1500" spc="215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которых</a:t>
            </a:r>
            <a:r>
              <a:rPr sz="1500" spc="215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осуществляется</a:t>
            </a:r>
            <a:r>
              <a:rPr sz="1500" spc="215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215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рамках</a:t>
            </a:r>
            <a:r>
              <a:rPr sz="1500" spc="220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государственного</a:t>
            </a:r>
            <a:r>
              <a:rPr sz="1500" spc="215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контроля</a:t>
            </a:r>
            <a:r>
              <a:rPr sz="1500" spc="210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(надзора),</a:t>
            </a:r>
            <a:r>
              <a:rPr sz="1500" spc="215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муниципального</a:t>
            </a:r>
            <a:r>
              <a:rPr sz="1500" spc="220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контроля,</a:t>
            </a:r>
            <a:r>
              <a:rPr sz="1500" spc="210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привлечения</a:t>
            </a:r>
            <a:r>
              <a:rPr sz="1500" spc="220" dirty="0">
                <a:latin typeface="Calibri"/>
                <a:cs typeface="Calibri"/>
              </a:rPr>
              <a:t>  </a:t>
            </a:r>
            <a:r>
              <a:rPr sz="1500" spc="-50" dirty="0">
                <a:latin typeface="Calibri"/>
                <a:cs typeface="Calibri"/>
              </a:rPr>
              <a:t>к </a:t>
            </a:r>
            <a:r>
              <a:rPr sz="1500" dirty="0">
                <a:latin typeface="Calibri"/>
                <a:cs typeface="Calibri"/>
              </a:rPr>
              <a:t>административной</a:t>
            </a:r>
            <a:r>
              <a:rPr sz="1500" spc="1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ответственности,</a:t>
            </a:r>
            <a:r>
              <a:rPr sz="1500" spc="1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предоставления</a:t>
            </a:r>
            <a:r>
              <a:rPr sz="1500" spc="1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лицензий</a:t>
            </a:r>
            <a:r>
              <a:rPr sz="1500" spc="1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иных</a:t>
            </a:r>
            <a:r>
              <a:rPr sz="1500" spc="1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разрешений,</a:t>
            </a:r>
            <a:r>
              <a:rPr sz="1500" spc="1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аккредитации,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оценки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соответствия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продукции,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иных </a:t>
            </a:r>
            <a:r>
              <a:rPr sz="1500" dirty="0">
                <a:latin typeface="Calibri"/>
                <a:cs typeface="Calibri"/>
              </a:rPr>
              <a:t>форм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оценки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экспертизы</a:t>
            </a:r>
            <a:endParaRPr sz="15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500" i="1" dirty="0">
                <a:latin typeface="Calibri"/>
                <a:cs typeface="Calibri"/>
              </a:rPr>
              <a:t>ст.</a:t>
            </a:r>
            <a:r>
              <a:rPr sz="1500" i="1" spc="-4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1</a:t>
            </a:r>
            <a:r>
              <a:rPr sz="1500" i="1" spc="-3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Федерального</a:t>
            </a:r>
            <a:r>
              <a:rPr sz="1500" i="1" spc="-3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закона</a:t>
            </a:r>
            <a:r>
              <a:rPr sz="1500" i="1" spc="-15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от</a:t>
            </a:r>
            <a:r>
              <a:rPr sz="1500" i="1" spc="-2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31.07.2020</a:t>
            </a:r>
            <a:r>
              <a:rPr sz="1500" i="1" spc="-5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№</a:t>
            </a:r>
            <a:r>
              <a:rPr sz="1500" i="1" spc="-35" dirty="0">
                <a:latin typeface="Calibri"/>
                <a:cs typeface="Calibri"/>
              </a:rPr>
              <a:t> </a:t>
            </a:r>
            <a:r>
              <a:rPr sz="1500" i="1" spc="-20" dirty="0">
                <a:latin typeface="Calibri"/>
                <a:cs typeface="Calibri"/>
              </a:rPr>
              <a:t>247-</a:t>
            </a:r>
            <a:r>
              <a:rPr sz="1500" i="1" dirty="0">
                <a:latin typeface="Calibri"/>
                <a:cs typeface="Calibri"/>
              </a:rPr>
              <a:t>ФЗ</a:t>
            </a:r>
            <a:r>
              <a:rPr sz="1500" i="1" spc="-5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"Об</a:t>
            </a:r>
            <a:r>
              <a:rPr sz="1500" i="1" spc="-2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обязательных</a:t>
            </a:r>
            <a:r>
              <a:rPr sz="1500" i="1" spc="-30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требованиях</a:t>
            </a:r>
            <a:r>
              <a:rPr sz="1500" i="1" spc="-2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в</a:t>
            </a:r>
            <a:r>
              <a:rPr sz="1500" i="1" spc="-40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Российской</a:t>
            </a:r>
            <a:r>
              <a:rPr sz="1500" i="1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Федерации"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27020" y="1961388"/>
            <a:ext cx="1370076" cy="1508760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190746" y="2073973"/>
            <a:ext cx="7665084" cy="4757420"/>
            <a:chOff x="4190746" y="2073973"/>
            <a:chExt cx="7665084" cy="475742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33616" y="2083307"/>
              <a:ext cx="5012435" cy="37719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829044" y="2078735"/>
              <a:ext cx="5021580" cy="3781425"/>
            </a:xfrm>
            <a:custGeom>
              <a:avLst/>
              <a:gdLst/>
              <a:ahLst/>
              <a:cxnLst/>
              <a:rect l="l" t="t" r="r" b="b"/>
              <a:pathLst>
                <a:path w="5021580" h="3781425">
                  <a:moveTo>
                    <a:pt x="0" y="3781044"/>
                  </a:moveTo>
                  <a:lnTo>
                    <a:pt x="5021580" y="3781044"/>
                  </a:lnTo>
                  <a:lnTo>
                    <a:pt x="5021580" y="0"/>
                  </a:lnTo>
                  <a:lnTo>
                    <a:pt x="0" y="0"/>
                  </a:lnTo>
                  <a:lnTo>
                    <a:pt x="0" y="3781044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74714" y="2787395"/>
              <a:ext cx="371475" cy="114300"/>
            </a:xfrm>
            <a:custGeom>
              <a:avLst/>
              <a:gdLst/>
              <a:ahLst/>
              <a:cxnLst/>
              <a:rect l="l" t="t" r="r" b="b"/>
              <a:pathLst>
                <a:path w="371475" h="114300">
                  <a:moveTo>
                    <a:pt x="257047" y="0"/>
                  </a:moveTo>
                  <a:lnTo>
                    <a:pt x="257047" y="114300"/>
                  </a:lnTo>
                  <a:lnTo>
                    <a:pt x="333247" y="76200"/>
                  </a:lnTo>
                  <a:lnTo>
                    <a:pt x="276097" y="76200"/>
                  </a:lnTo>
                  <a:lnTo>
                    <a:pt x="276097" y="38100"/>
                  </a:lnTo>
                  <a:lnTo>
                    <a:pt x="333247" y="38100"/>
                  </a:lnTo>
                  <a:lnTo>
                    <a:pt x="257047" y="0"/>
                  </a:lnTo>
                  <a:close/>
                </a:path>
                <a:path w="371475" h="114300">
                  <a:moveTo>
                    <a:pt x="257047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257047" y="76200"/>
                  </a:lnTo>
                  <a:lnTo>
                    <a:pt x="257047" y="38100"/>
                  </a:lnTo>
                  <a:close/>
                </a:path>
                <a:path w="371475" h="114300">
                  <a:moveTo>
                    <a:pt x="333247" y="38100"/>
                  </a:moveTo>
                  <a:lnTo>
                    <a:pt x="276097" y="38100"/>
                  </a:lnTo>
                  <a:lnTo>
                    <a:pt x="276097" y="76200"/>
                  </a:lnTo>
                  <a:lnTo>
                    <a:pt x="333247" y="76200"/>
                  </a:lnTo>
                  <a:lnTo>
                    <a:pt x="371347" y="57150"/>
                  </a:lnTo>
                  <a:lnTo>
                    <a:pt x="333247" y="3810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97096" y="3834383"/>
              <a:ext cx="3927475" cy="2990215"/>
            </a:xfrm>
            <a:custGeom>
              <a:avLst/>
              <a:gdLst/>
              <a:ahLst/>
              <a:cxnLst/>
              <a:rect l="l" t="t" r="r" b="b"/>
              <a:pathLst>
                <a:path w="3927475" h="2990215">
                  <a:moveTo>
                    <a:pt x="3927348" y="0"/>
                  </a:moveTo>
                  <a:lnTo>
                    <a:pt x="0" y="0"/>
                  </a:lnTo>
                  <a:lnTo>
                    <a:pt x="0" y="2990088"/>
                  </a:lnTo>
                  <a:lnTo>
                    <a:pt x="3429000" y="2990088"/>
                  </a:lnTo>
                  <a:lnTo>
                    <a:pt x="3927348" y="2491727"/>
                  </a:lnTo>
                  <a:lnTo>
                    <a:pt x="3927348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26096" y="6326111"/>
              <a:ext cx="498475" cy="498475"/>
            </a:xfrm>
            <a:custGeom>
              <a:avLst/>
              <a:gdLst/>
              <a:ahLst/>
              <a:cxnLst/>
              <a:rect l="l" t="t" r="r" b="b"/>
              <a:pathLst>
                <a:path w="498475" h="498475">
                  <a:moveTo>
                    <a:pt x="498348" y="0"/>
                  </a:moveTo>
                  <a:lnTo>
                    <a:pt x="99695" y="99669"/>
                  </a:lnTo>
                  <a:lnTo>
                    <a:pt x="0" y="498360"/>
                  </a:lnTo>
                  <a:lnTo>
                    <a:pt x="498348" y="0"/>
                  </a:lnTo>
                  <a:close/>
                </a:path>
              </a:pathLst>
            </a:custGeom>
            <a:solidFill>
              <a:srgbClr val="97A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5572" y="3832858"/>
              <a:ext cx="3930396" cy="299313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97096" y="3834383"/>
              <a:ext cx="3927475" cy="2990215"/>
            </a:xfrm>
            <a:custGeom>
              <a:avLst/>
              <a:gdLst/>
              <a:ahLst/>
              <a:cxnLst/>
              <a:rect l="l" t="t" r="r" b="b"/>
              <a:pathLst>
                <a:path w="3927475" h="2990215">
                  <a:moveTo>
                    <a:pt x="3429000" y="2990088"/>
                  </a:moveTo>
                  <a:lnTo>
                    <a:pt x="3528695" y="2591396"/>
                  </a:lnTo>
                  <a:lnTo>
                    <a:pt x="3927348" y="2491727"/>
                  </a:lnTo>
                  <a:lnTo>
                    <a:pt x="3429000" y="2990088"/>
                  </a:lnTo>
                  <a:lnTo>
                    <a:pt x="0" y="2990088"/>
                  </a:lnTo>
                  <a:lnTo>
                    <a:pt x="0" y="0"/>
                  </a:lnTo>
                  <a:lnTo>
                    <a:pt x="3927348" y="0"/>
                  </a:lnTo>
                  <a:lnTo>
                    <a:pt x="3927348" y="2491727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629403" y="2165731"/>
            <a:ext cx="169608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6959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перечнем нормативных</a:t>
            </a:r>
            <a:endParaRPr sz="1400">
              <a:latin typeface="Microsoft Sans Serif"/>
              <a:cs typeface="Microsoft Sans Serif"/>
            </a:endParaRPr>
          </a:p>
          <a:p>
            <a:pPr marL="12700" marR="32512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правовых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актов, содержащих </a:t>
            </a:r>
            <a:r>
              <a:rPr sz="1400" b="1" spc="-10" dirty="0">
                <a:latin typeface="Arial"/>
                <a:cs typeface="Arial"/>
              </a:rPr>
              <a:t>обязательные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требования,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можно </a:t>
            </a:r>
            <a:r>
              <a:rPr sz="1400" spc="-10" dirty="0">
                <a:latin typeface="Microsoft Sans Serif"/>
                <a:cs typeface="Microsoft Sans Serif"/>
              </a:rPr>
              <a:t>ознакомиться: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22448" y="1956816"/>
            <a:ext cx="1379220" cy="1518285"/>
          </a:xfrm>
          <a:prstGeom prst="rect">
            <a:avLst/>
          </a:prstGeom>
          <a:ln w="9144">
            <a:solidFill>
              <a:srgbClr val="5B9B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endParaRPr sz="1400">
              <a:latin typeface="Times New Roman"/>
              <a:cs typeface="Times New Roman"/>
            </a:endParaRPr>
          </a:p>
          <a:p>
            <a:pPr marL="67945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портал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rg.gov.ru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97858" y="2782823"/>
            <a:ext cx="219201" cy="11430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386198" y="3882644"/>
            <a:ext cx="29349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Самообследование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соблюдения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обязательных</a:t>
            </a:r>
            <a:endParaRPr sz="1800">
              <a:latin typeface="Calibri"/>
              <a:cs typeface="Calibri"/>
            </a:endParaRPr>
          </a:p>
          <a:p>
            <a:pPr marL="12700" marR="55244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требований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проверочным </a:t>
            </a:r>
            <a:r>
              <a:rPr sz="1800" dirty="0">
                <a:latin typeface="Calibri"/>
                <a:cs typeface="Calibri"/>
              </a:rPr>
              <a:t>листам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одно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из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ключевых профилактических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мероприятий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подготовке</a:t>
            </a:r>
            <a:endParaRPr sz="1800">
              <a:latin typeface="Calibri"/>
              <a:cs typeface="Calibri"/>
            </a:endParaRPr>
          </a:p>
          <a:p>
            <a:pPr marL="12700" marR="84137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к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плановой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проверке Росздравнадзора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01968" y="5622035"/>
            <a:ext cx="1036320" cy="10347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2061</Words>
  <Application>Microsoft Office PowerPoint</Application>
  <PresentationFormat>Широкоэкранный</PresentationFormat>
  <Paragraphs>290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Microsoft Sans Serif</vt:lpstr>
      <vt:lpstr>Segoe UI</vt:lpstr>
      <vt:lpstr>Tahoma</vt:lpstr>
      <vt:lpstr>Times New Roman</vt:lpstr>
      <vt:lpstr>Wingdings</vt:lpstr>
      <vt:lpstr>Office Theme</vt:lpstr>
      <vt:lpstr>ФЕДЕРАЛЬНЫЙ ГОСУДАРСТВЕННЫЙ КОНТРОЛЬ (НАДЗОР) В СФЕРЕ ОБРАЩЕНИЯ МЕДИЦИНСКИХ ИЗДЕЛИЙ</vt:lpstr>
      <vt:lpstr>ЧТО ЯВЛЯЕТСЯ МЕДИЦИНСКИМ ИЗДЕЛИЕМ?</vt:lpstr>
      <vt:lpstr>Презентация PowerPoint</vt:lpstr>
      <vt:lpstr>ЭКСПЕРИМЕНТ ПО МАРКИРОВКЕ МЕДИЦИНСКИХ ИЗДЕЛИЙ</vt:lpstr>
      <vt:lpstr>ПП РФ №894 ОТ 31.05.2023</vt:lpstr>
      <vt:lpstr>Презентация PowerPoint</vt:lpstr>
      <vt:lpstr>ОРГАНИЗАЦИЯ КОНТРОЛЯ (НАДЗОРА)</vt:lpstr>
      <vt:lpstr>СТРУКТУРА</vt:lpstr>
      <vt:lpstr> ОБЯЗАТЕЛЬНЫЕ ТРЕБОВАНИЯ. РЕЕСТР ОБЯЗАТЕЛЬНЫХ ТРЕБОВАНИЙ</vt:lpstr>
      <vt:lpstr>Презентация PowerPoint</vt:lpstr>
      <vt:lpstr> МОНИТОРИНГ БЕЗОПАСНОСТИ МЕДИЦИНСКИХ ИЗДЕЛИЙ</vt:lpstr>
      <vt:lpstr>Презентация PowerPoint</vt:lpstr>
      <vt:lpstr>СТАТЬИ КОАП РФ</vt:lpstr>
      <vt:lpstr>ИНФОРМАЦИОННЫЕ РЕСУРСЫ</vt:lpstr>
      <vt:lpstr>https://roszdravnadzor.gov.ru/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КАДРОВОЕ ОБЕСПЕЧЕНИЕ</dc:title>
  <dc:creator>Таубкина Софья Ильинична</dc:creator>
  <cp:lastModifiedBy>Rukovoditel</cp:lastModifiedBy>
  <cp:revision>4</cp:revision>
  <dcterms:created xsi:type="dcterms:W3CDTF">2024-04-22T11:21:26Z</dcterms:created>
  <dcterms:modified xsi:type="dcterms:W3CDTF">2024-04-22T13:48:27Z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2024-04-22T00:00:00Z</vt:filetime>
  </property>
  <property fmtid="{D5CDD505-2E9C-101B-9397-08002B2CF9AE}" pid="5" name="Producer">
    <vt:lpwstr>Microsoft® PowerPoint® 2013</vt:lpwstr>
  </property>
</Properties>
</file>