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4" r:id="rId5"/>
    <p:sldId id="257" r:id="rId6"/>
    <p:sldId id="258" r:id="rId7"/>
    <p:sldId id="261" r:id="rId8"/>
    <p:sldId id="260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8558-64B7-4D0C-A21E-C827AAA393D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77B6-ACA6-4D05-BB82-8405B5E75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285992"/>
            <a:ext cx="5429288" cy="14287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Требования к подтверждению соответствия пищевой продукции</a:t>
            </a:r>
          </a:p>
        </p:txBody>
      </p:sp>
      <p:pic>
        <p:nvPicPr>
          <p:cNvPr id="1027" name="Picture 3" descr="C:\Users\Отдел стандартизации\Documents\МД\Представительство Росстандарта по СЗФО по связям с обществ (PR)\Логотип\Логотип ЦСМ изум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3286148" cy="857256"/>
          </a:xfrm>
          <a:prstGeom prst="rect">
            <a:avLst/>
          </a:prstGeom>
          <a:noFill/>
        </p:spPr>
      </p:pic>
      <p:pic>
        <p:nvPicPr>
          <p:cNvPr id="1028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3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715406" y="3000372"/>
            <a:ext cx="142796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57554" y="2500306"/>
            <a:ext cx="71438" cy="1000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450057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И.о. начальника отдела стандартизации </a:t>
            </a:r>
          </a:p>
          <a:p>
            <a:r>
              <a:rPr lang="ru-RU" dirty="0" smtClean="0"/>
              <a:t>Ходакова Любовь Валентиновна</a:t>
            </a:r>
            <a:endParaRPr lang="ru-RU" dirty="0"/>
          </a:p>
        </p:txBody>
      </p:sp>
      <p:sp>
        <p:nvSpPr>
          <p:cNvPr id="10" name="object 9"/>
          <p:cNvSpPr txBox="1">
            <a:spLocks/>
          </p:cNvSpPr>
          <p:nvPr/>
        </p:nvSpPr>
        <p:spPr>
          <a:xfrm>
            <a:off x="500034" y="571480"/>
            <a:ext cx="8072494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Федеральное агентство</a:t>
            </a:r>
            <a:r>
              <a:rPr kumimoji="0" lang="ru-RU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</a:t>
            </a:r>
            <a:r>
              <a:rPr kumimoji="0" lang="ru-RU" sz="2000" b="0" i="0" u="none" strike="noStrike" kern="120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техническому регулированию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20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метрологии (РОССТАНДАРТ)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Отбор образцов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053" t="11594" r="11052" b="37681"/>
          <a:stretch>
            <a:fillRect/>
          </a:stretch>
        </p:blipFill>
        <p:spPr bwMode="auto">
          <a:xfrm>
            <a:off x="5286380" y="0"/>
            <a:ext cx="36453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5509" t="11684" r="18944" b="58782"/>
          <a:stretch>
            <a:fillRect/>
          </a:stretch>
        </p:blipFill>
        <p:spPr bwMode="auto">
          <a:xfrm>
            <a:off x="214282" y="2928934"/>
            <a:ext cx="581383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869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Отбор образцов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249" t="10779" r="18268" b="27527"/>
          <a:stretch>
            <a:fillRect/>
          </a:stretch>
        </p:blipFill>
        <p:spPr bwMode="auto">
          <a:xfrm>
            <a:off x="2980648" y="0"/>
            <a:ext cx="48775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869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1538" y="571480"/>
            <a:ext cx="7500990" cy="49292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ФБУ «Псковский ЦСМ</a:t>
            </a:r>
            <a:r>
              <a:rPr lang="ru-RU" dirty="0" smtClean="0"/>
              <a:t>»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Отдел стандартизации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(8112) 66-80-24</a:t>
            </a:r>
          </a:p>
          <a:p>
            <a:pPr algn="ctr">
              <a:buNone/>
            </a:pPr>
            <a:r>
              <a:rPr lang="en-US" dirty="0" smtClean="0"/>
              <a:t>st@csmpskov.ru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9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01056" cy="1131910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spcBef>
                <a:spcPts val="615"/>
              </a:spcBef>
            </a:pP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Федеральный закон от 27.12.2002 N 184-ФЗ</a:t>
            </a:r>
            <a:b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«О техническом регулировании» </a:t>
            </a:r>
            <a:b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Статья 2 Основные понятия</a:t>
            </a:r>
            <a:endParaRPr lang="ru-RU" altLang="ru-RU" sz="2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2000240"/>
            <a:ext cx="8015286" cy="4071966"/>
          </a:xfrm>
        </p:spPr>
        <p:txBody>
          <a:bodyPr>
            <a:no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  <a:buNone/>
            </a:pPr>
            <a:r>
              <a:rPr lang="ru-RU" sz="2800" b="1" spc="-10" dirty="0" smtClean="0">
                <a:cs typeface="Calibri"/>
              </a:rPr>
              <a:t>Подтверждение</a:t>
            </a:r>
            <a:r>
              <a:rPr lang="ru-RU" sz="2800" b="1" spc="-20" dirty="0" smtClean="0">
                <a:cs typeface="Calibri"/>
              </a:rPr>
              <a:t> </a:t>
            </a:r>
            <a:r>
              <a:rPr lang="ru-RU" sz="2800" b="1" dirty="0" smtClean="0">
                <a:cs typeface="Calibri"/>
              </a:rPr>
              <a:t>соответствия</a:t>
            </a:r>
            <a:r>
              <a:rPr lang="ru-RU" sz="2800" b="1" spc="-40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-</a:t>
            </a:r>
            <a:r>
              <a:rPr lang="ru-RU" sz="2800" spc="-20" dirty="0" smtClean="0">
                <a:cs typeface="Calibri"/>
              </a:rPr>
              <a:t> </a:t>
            </a:r>
            <a:r>
              <a:rPr lang="ru-RU" sz="2800" u="sng" spc="-10" dirty="0" smtClean="0">
                <a:uFill>
                  <a:solidFill>
                    <a:srgbClr val="000000"/>
                  </a:solidFill>
                </a:uFill>
                <a:cs typeface="Calibri"/>
              </a:rPr>
              <a:t>документальное</a:t>
            </a:r>
            <a:r>
              <a:rPr lang="ru-RU" sz="2800" spc="-10" dirty="0" smtClean="0">
                <a:cs typeface="Calibri"/>
              </a:rPr>
              <a:t> </a:t>
            </a:r>
            <a:r>
              <a:rPr lang="ru-RU" sz="2800" u="sng" spc="-10" dirty="0" smtClean="0">
                <a:uFill>
                  <a:solidFill>
                    <a:srgbClr val="000000"/>
                  </a:solidFill>
                </a:uFill>
                <a:cs typeface="Calibri"/>
              </a:rPr>
              <a:t>удостоверение</a:t>
            </a:r>
            <a:r>
              <a:rPr lang="ru-RU" sz="2800" u="sng" spc="-5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соответствия</a:t>
            </a:r>
            <a:r>
              <a:rPr lang="ru-RU" sz="2800" u="sng" spc="-80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продукции</a:t>
            </a:r>
            <a:r>
              <a:rPr lang="ru-RU" sz="2800" spc="-50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или</a:t>
            </a:r>
            <a:r>
              <a:rPr lang="ru-RU" sz="2800" spc="-50" dirty="0" smtClean="0">
                <a:cs typeface="Calibri"/>
              </a:rPr>
              <a:t> </a:t>
            </a:r>
            <a:r>
              <a:rPr lang="ru-RU" sz="2800" spc="-20" dirty="0" smtClean="0">
                <a:cs typeface="Calibri"/>
              </a:rPr>
              <a:t>иных</a:t>
            </a:r>
            <a:r>
              <a:rPr lang="ru-RU" sz="2800" spc="200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объектов,</a:t>
            </a:r>
            <a:r>
              <a:rPr lang="ru-RU" sz="2800" spc="-70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процессов</a:t>
            </a:r>
            <a:r>
              <a:rPr lang="ru-RU" sz="2800" spc="-5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проектирования</a:t>
            </a:r>
            <a:r>
              <a:rPr lang="ru-RU" sz="2800" spc="-4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(включая</a:t>
            </a:r>
            <a:r>
              <a:rPr lang="ru-RU" sz="2800" spc="-55" dirty="0" smtClean="0">
                <a:cs typeface="Calibri"/>
              </a:rPr>
              <a:t> </a:t>
            </a:r>
            <a:r>
              <a:rPr lang="ru-RU" sz="2800" spc="-10" dirty="0" smtClean="0">
                <a:cs typeface="Calibri"/>
              </a:rPr>
              <a:t>изыскания), </a:t>
            </a:r>
            <a:r>
              <a:rPr lang="ru-RU" sz="2800" dirty="0" smtClean="0">
                <a:cs typeface="Calibri"/>
              </a:rPr>
              <a:t>производства,</a:t>
            </a:r>
            <a:r>
              <a:rPr lang="ru-RU" sz="2800" spc="-10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строительства,</a:t>
            </a:r>
            <a:r>
              <a:rPr lang="ru-RU" sz="2800" spc="-10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монтажа,</a:t>
            </a:r>
            <a:r>
              <a:rPr lang="ru-RU" sz="2800" spc="-85" dirty="0" smtClean="0">
                <a:cs typeface="Calibri"/>
              </a:rPr>
              <a:t> </a:t>
            </a:r>
            <a:r>
              <a:rPr lang="ru-RU" sz="2800" spc="-10" dirty="0" smtClean="0">
                <a:cs typeface="Calibri"/>
              </a:rPr>
              <a:t>наладки, </a:t>
            </a:r>
            <a:r>
              <a:rPr lang="ru-RU" sz="2800" dirty="0" smtClean="0">
                <a:cs typeface="Calibri"/>
              </a:rPr>
              <a:t>эксплуатации,</a:t>
            </a:r>
            <a:r>
              <a:rPr lang="ru-RU" sz="2800" spc="-40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хранения,</a:t>
            </a:r>
            <a:r>
              <a:rPr lang="ru-RU" sz="2800" spc="-20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перевозки,</a:t>
            </a:r>
            <a:r>
              <a:rPr lang="ru-RU" sz="2800" spc="-2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реализации</a:t>
            </a:r>
            <a:r>
              <a:rPr lang="ru-RU" sz="2800" spc="-30" dirty="0" smtClean="0">
                <a:cs typeface="Calibri"/>
              </a:rPr>
              <a:t> </a:t>
            </a:r>
            <a:r>
              <a:rPr lang="ru-RU" sz="2800" spc="-50" dirty="0" smtClean="0">
                <a:cs typeface="Calibri"/>
              </a:rPr>
              <a:t>и </a:t>
            </a:r>
            <a:r>
              <a:rPr lang="ru-RU" sz="2800" dirty="0" smtClean="0">
                <a:cs typeface="Calibri"/>
              </a:rPr>
              <a:t>утилизации,</a:t>
            </a:r>
            <a:r>
              <a:rPr lang="ru-RU" sz="2800" spc="-4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выполнения</a:t>
            </a:r>
            <a:r>
              <a:rPr lang="ru-RU" sz="2800" spc="-1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работ</a:t>
            </a:r>
            <a:r>
              <a:rPr lang="ru-RU" sz="2800" spc="-5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или</a:t>
            </a:r>
            <a:r>
              <a:rPr lang="ru-RU" sz="2800" spc="-45" dirty="0" smtClean="0">
                <a:cs typeface="Calibri"/>
              </a:rPr>
              <a:t> </a:t>
            </a:r>
            <a:r>
              <a:rPr lang="ru-RU" sz="2800" dirty="0" smtClean="0">
                <a:cs typeface="Calibri"/>
              </a:rPr>
              <a:t>оказания</a:t>
            </a:r>
            <a:r>
              <a:rPr lang="ru-RU" sz="2800" spc="-30" dirty="0" smtClean="0">
                <a:cs typeface="Calibri"/>
              </a:rPr>
              <a:t> </a:t>
            </a:r>
            <a:r>
              <a:rPr lang="ru-RU" sz="2800" spc="-10" dirty="0" smtClean="0">
                <a:cs typeface="Calibri"/>
              </a:rPr>
              <a:t>услуг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требованиям</a:t>
            </a:r>
            <a:r>
              <a:rPr lang="ru-RU" sz="2800" u="sng" spc="-8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технических</a:t>
            </a:r>
            <a:r>
              <a:rPr lang="ru-RU" sz="2800" u="sng" spc="-80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spc="-10" dirty="0" smtClean="0">
                <a:uFill>
                  <a:solidFill>
                    <a:srgbClr val="000000"/>
                  </a:solidFill>
                </a:uFill>
                <a:cs typeface="Calibri"/>
              </a:rPr>
              <a:t>регламентов,</a:t>
            </a:r>
            <a:r>
              <a:rPr lang="ru-RU" sz="2800" u="sng" spc="-80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документам</a:t>
            </a:r>
            <a:r>
              <a:rPr lang="ru-RU" sz="2800" u="sng" spc="-6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spc="-25" dirty="0" smtClean="0">
                <a:uFill>
                  <a:solidFill>
                    <a:srgbClr val="000000"/>
                  </a:solidFill>
                </a:uFill>
                <a:cs typeface="Calibri"/>
              </a:rPr>
              <a:t>по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стандартизации</a:t>
            </a:r>
            <a:r>
              <a:rPr lang="ru-RU" sz="2800" u="sng" spc="-3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или</a:t>
            </a:r>
            <a:r>
              <a:rPr lang="ru-RU" sz="2800" u="sng" spc="-2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условиям</a:t>
            </a:r>
            <a:r>
              <a:rPr lang="ru-RU" sz="2800" u="sng" spc="-20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2800" u="sng" spc="-10" dirty="0" smtClean="0">
                <a:uFill>
                  <a:solidFill>
                    <a:srgbClr val="000000"/>
                  </a:solidFill>
                </a:uFill>
                <a:cs typeface="Calibri"/>
              </a:rPr>
              <a:t>договоров</a:t>
            </a:r>
            <a:r>
              <a:rPr lang="ru-RU" sz="2800" spc="-10" dirty="0" smtClean="0">
                <a:cs typeface="Calibri"/>
              </a:rPr>
              <a:t>.</a:t>
            </a:r>
            <a:endParaRPr lang="ru-RU" sz="2800" dirty="0"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pic>
        <p:nvPicPr>
          <p:cNvPr id="5" name="object 9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821537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72494" cy="1131910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Документы для подтверждения соответствия</a:t>
            </a:r>
            <a:endParaRPr lang="ru-RU" sz="24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4643470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Федеральный </a:t>
            </a:r>
            <a:r>
              <a:rPr lang="ru-RU" sz="2000" dirty="0"/>
              <a:t>закон «О техническом регулировании» от 27.12.2002г. № </a:t>
            </a:r>
            <a:r>
              <a:rPr lang="ru-RU" sz="2000" dirty="0" smtClean="0"/>
              <a:t>184-ФЗ</a:t>
            </a:r>
          </a:p>
          <a:p>
            <a:r>
              <a:rPr lang="ru-RU" sz="2000" dirty="0" smtClean="0"/>
              <a:t>Постановление </a:t>
            </a:r>
            <a:r>
              <a:rPr lang="ru-RU" sz="2000" dirty="0"/>
              <a:t>Правительства от 19.06.2021 № 936 «О порядке регистрации, приостановления, возобновления и прекращения действия деклараций о соответствии, признания их недействительными и порядке приостановления, возобновления и прекращения действия сертификатов соответствия, признания их недействительными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Решение Комиссии Таможенного союза от 07.04.2011 № 621 «О положении и порядке применения типовых схем оценки (подтверждения) соответствия требованиям ТР ТС</a:t>
            </a:r>
          </a:p>
          <a:p>
            <a:r>
              <a:rPr lang="ru-RU" sz="2000" dirty="0" smtClean="0"/>
              <a:t>Решением Совета Евразийской экономической комиссии от 18.04.2018 № 44 «О типовых схемах оценки соответствия», для ТР ТС (ЕАЭС) выпущенных после выхода этого документа или после внесения изменений в ТР ТС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00034" y="5994089"/>
            <a:ext cx="8224192" cy="2924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1131910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Технические регламенты</a:t>
            </a:r>
            <a:endParaRPr lang="ru-RU" sz="24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42910" y="1285860"/>
            <a:ext cx="8143932" cy="4929221"/>
          </a:xfrm>
        </p:spPr>
        <p:txBody>
          <a:bodyPr>
            <a:noAutofit/>
          </a:bodyPr>
          <a:lstStyle/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ТР ТС 015/2011 «О безопасности зерна»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ТР ТС 021/2011 «О безопасности пищевой продукции»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ТР ТС 022/2011 «Пищевая продукция в части её маркировки»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ТР ТС 023/2011 «Технический регламент на соковую продукцию из фруктов и овощей»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ТР ТС 024/2011 «Технический регламент на масложировую продукцию»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ТР ТС 027/2012 «О безопасности отдельных видов специализированной пищевой продукции, в том числе диетического лечебного и диетического профилактического питания»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ТР ТС 029/2012 «Требования безопасности пищевых добавок, </a:t>
            </a:r>
            <a:r>
              <a:rPr lang="ru-RU" altLang="ru-RU" sz="1800" dirty="0" err="1" smtClean="0">
                <a:latin typeface="Arial" pitchFamily="34" charset="0"/>
                <a:cs typeface="Arial" pitchFamily="34" charset="0"/>
              </a:rPr>
              <a:t>ароматизаторов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и технологических вспомогательных средств»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ТР ТС 033/2013 «О безопасности молока и молочной продукции»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ТР ТС 034/2013 «О безопасности мяса и мясной продукции»</a:t>
            </a: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ТР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ЕАЭС 040/2016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«О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безопасности рыбы и рыбной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продукции»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288000" indent="-288000">
              <a:lnSpc>
                <a:spcPct val="105000"/>
              </a:lnSpc>
              <a:spcBef>
                <a:spcPts val="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ТР ЕАЭС 044/2017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«О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безопасности упакованной питьевой воды, включая природную минеральную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воду»</a:t>
            </a:r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72494" cy="1131910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Документы для подтверждения соответствия</a:t>
            </a:r>
            <a:endParaRPr lang="ru-RU" sz="24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1500174"/>
            <a:ext cx="7972452" cy="44291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Постановлением </a:t>
            </a:r>
            <a:r>
              <a:rPr lang="ru-RU" sz="2000" dirty="0"/>
              <a:t>Правительства РФ от 01.12.2009 г. № </a:t>
            </a:r>
            <a:r>
              <a:rPr lang="ru-RU" sz="2000" dirty="0" smtClean="0"/>
              <a:t>982 «Единый перечень </a:t>
            </a:r>
            <a:r>
              <a:rPr lang="ru-RU" sz="2000" dirty="0"/>
              <a:t>продукции, подлежащей обязательной сертификации и </a:t>
            </a:r>
            <a:r>
              <a:rPr lang="ru-RU" sz="2000" dirty="0" smtClean="0"/>
              <a:t>единый перечень </a:t>
            </a:r>
            <a:r>
              <a:rPr lang="ru-RU" sz="2000" dirty="0"/>
              <a:t>продукции, подтверждение соответствия которой осуществляется в форме принятия декларации о </a:t>
            </a:r>
            <a:r>
              <a:rPr lang="ru-RU" sz="2000" dirty="0" smtClean="0"/>
              <a:t>соответствии» (действует до 01.09.2022 г.)</a:t>
            </a:r>
          </a:p>
          <a:p>
            <a:r>
              <a:rPr lang="ru-RU" sz="2000" dirty="0" smtClean="0"/>
              <a:t>Постановление Правительства Российской Федерации от 23 декабря 2021 г. № 2425 «Об утверждении единого перечня продукции, подлежащей обязательной сертификации, и единого перечня продукции, подлежащей декларированию соответствия, внесении изменений в постановление Правительства Российской Федерации от 31 декабря 2020 г. № 2467 и признании утратившими силу некоторых актов Правительства Российской Федерации»</a:t>
            </a:r>
            <a:br>
              <a:rPr lang="ru-RU" sz="2000" dirty="0" smtClean="0"/>
            </a:br>
            <a:r>
              <a:rPr lang="ru-RU" sz="2000" dirty="0" smtClean="0"/>
              <a:t> (действует с 01.09.2022 г.)</a:t>
            </a:r>
            <a:endParaRPr lang="ru-RU" alt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6648" y="1438668"/>
            <a:ext cx="4861560" cy="631190"/>
            <a:chOff x="2136648" y="1438668"/>
            <a:chExt cx="4861560" cy="631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6648" y="1464602"/>
              <a:ext cx="4861179" cy="507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6876" y="1438668"/>
              <a:ext cx="4259199" cy="6306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0" y="1484378"/>
              <a:ext cx="4754880" cy="40080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4560" y="1484378"/>
            <a:ext cx="4754880" cy="37959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80"/>
              </a:spcBef>
            </a:pPr>
            <a:r>
              <a:rPr sz="2400" b="1" dirty="0">
                <a:cs typeface="Lucida Sans Unicode"/>
              </a:rPr>
              <a:t>Декларирование</a:t>
            </a:r>
            <a:r>
              <a:rPr sz="2400" b="1" spc="-105" dirty="0">
                <a:cs typeface="Lucida Sans Unicode"/>
              </a:rPr>
              <a:t> </a:t>
            </a:r>
            <a:r>
              <a:rPr sz="2400" b="1" spc="-10" dirty="0">
                <a:cs typeface="Lucida Sans Unicode"/>
              </a:rPr>
              <a:t>соответствия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8537" y="2386581"/>
            <a:ext cx="3733800" cy="11080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464820" marR="460375" indent="17526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latin typeface="Lucida Sans Unicode"/>
                <a:cs typeface="Lucida Sans Unicode"/>
              </a:rPr>
              <a:t>Принятие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декларации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о </a:t>
            </a:r>
            <a:r>
              <a:rPr sz="1600" dirty="0">
                <a:latin typeface="Lucida Sans Unicode"/>
                <a:cs typeface="Lucida Sans Unicode"/>
              </a:rPr>
              <a:t>соответствии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на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основании </a:t>
            </a:r>
            <a:r>
              <a:rPr sz="1600" dirty="0">
                <a:latin typeface="Lucida Sans Unicode"/>
                <a:cs typeface="Lucida Sans Unicode"/>
              </a:rPr>
              <a:t>собственных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доказательств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2835" y="2386581"/>
            <a:ext cx="4284345" cy="10775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210820" marR="203835" indent="-635" algn="ctr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latin typeface="Lucida Sans Unicode"/>
                <a:cs typeface="Lucida Sans Unicode"/>
              </a:rPr>
              <a:t>Принятие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декларации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о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соответствии </a:t>
            </a:r>
            <a:r>
              <a:rPr sz="1600" dirty="0">
                <a:latin typeface="Lucida Sans Unicode"/>
                <a:cs typeface="Lucida Sans Unicode"/>
              </a:rPr>
              <a:t>на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основании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собственных </a:t>
            </a:r>
            <a:r>
              <a:rPr sz="1600" dirty="0">
                <a:latin typeface="Lucida Sans Unicode"/>
                <a:cs typeface="Lucida Sans Unicode"/>
              </a:rPr>
              <a:t>доказательств,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доказательств, </a:t>
            </a:r>
            <a:r>
              <a:rPr sz="1600" dirty="0">
                <a:latin typeface="Lucida Sans Unicode"/>
                <a:cs typeface="Lucida Sans Unicode"/>
              </a:rPr>
              <a:t>полученных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с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участием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ОС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и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(или)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ИЛ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6448" y="3477742"/>
            <a:ext cx="3828415" cy="902335"/>
            <a:chOff x="536448" y="3477742"/>
            <a:chExt cx="3828415" cy="9023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3480752"/>
              <a:ext cx="3827907" cy="8988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3312" y="3477742"/>
              <a:ext cx="2197227" cy="6837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362" y="3500628"/>
              <a:ext cx="3657601" cy="7924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6362" y="3500628"/>
              <a:ext cx="3657600" cy="792480"/>
            </a:xfrm>
            <a:custGeom>
              <a:avLst/>
              <a:gdLst/>
              <a:ahLst/>
              <a:cxnLst/>
              <a:rect l="l" t="t" r="r" b="b"/>
              <a:pathLst>
                <a:path w="3657600" h="792479">
                  <a:moveTo>
                    <a:pt x="0" y="396240"/>
                  </a:moveTo>
                  <a:lnTo>
                    <a:pt x="914401" y="396240"/>
                  </a:lnTo>
                  <a:lnTo>
                    <a:pt x="914401" y="0"/>
                  </a:lnTo>
                  <a:lnTo>
                    <a:pt x="2743201" y="0"/>
                  </a:lnTo>
                  <a:lnTo>
                    <a:pt x="2743201" y="396240"/>
                  </a:lnTo>
                  <a:lnTo>
                    <a:pt x="3657601" y="396240"/>
                  </a:lnTo>
                  <a:lnTo>
                    <a:pt x="1828801" y="792480"/>
                  </a:lnTo>
                  <a:lnTo>
                    <a:pt x="0" y="3962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00377" y="3509009"/>
            <a:ext cx="191071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Lucida Sans Unicode"/>
                <a:cs typeface="Lucida Sans Unicode"/>
              </a:rPr>
              <a:t>Доказательственные </a:t>
            </a:r>
            <a:r>
              <a:rPr sz="1400" dirty="0">
                <a:latin typeface="Lucida Sans Unicode"/>
                <a:cs typeface="Lucida Sans Unicode"/>
              </a:rPr>
              <a:t>материалы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заявителя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77867" y="3477742"/>
            <a:ext cx="4413885" cy="1047115"/>
            <a:chOff x="4277867" y="3477742"/>
            <a:chExt cx="4413885" cy="104711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7867" y="3480866"/>
              <a:ext cx="4408932" cy="1043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2871" y="3477742"/>
              <a:ext cx="2137791" cy="6837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7784" y="3500628"/>
              <a:ext cx="4319016" cy="9372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67784" y="3500628"/>
              <a:ext cx="4319270" cy="937260"/>
            </a:xfrm>
            <a:custGeom>
              <a:avLst/>
              <a:gdLst/>
              <a:ahLst/>
              <a:cxnLst/>
              <a:rect l="l" t="t" r="r" b="b"/>
              <a:pathLst>
                <a:path w="4319270" h="937260">
                  <a:moveTo>
                    <a:pt x="0" y="468630"/>
                  </a:moveTo>
                  <a:lnTo>
                    <a:pt x="1079754" y="468630"/>
                  </a:lnTo>
                  <a:lnTo>
                    <a:pt x="1079754" y="0"/>
                  </a:lnTo>
                  <a:lnTo>
                    <a:pt x="3239262" y="0"/>
                  </a:lnTo>
                  <a:lnTo>
                    <a:pt x="3239262" y="468630"/>
                  </a:lnTo>
                  <a:lnTo>
                    <a:pt x="4319016" y="468630"/>
                  </a:lnTo>
                  <a:lnTo>
                    <a:pt x="2159508" y="937260"/>
                  </a:lnTo>
                  <a:lnTo>
                    <a:pt x="0" y="46863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01715" y="3509009"/>
            <a:ext cx="18529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0690" marR="5080" indent="-42862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Lucida Sans Unicode"/>
                <a:cs typeface="Lucida Sans Unicode"/>
              </a:rPr>
              <a:t>Доказательственные материалы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4293105"/>
            <a:ext cx="3878579" cy="1231900"/>
          </a:xfrm>
          <a:custGeom>
            <a:avLst/>
            <a:gdLst/>
            <a:ahLst/>
            <a:cxnLst/>
            <a:rect l="l" t="t" r="r" b="b"/>
            <a:pathLst>
              <a:path w="3878579" h="1231900">
                <a:moveTo>
                  <a:pt x="0" y="1231394"/>
                </a:moveTo>
                <a:lnTo>
                  <a:pt x="3878580" y="1231394"/>
                </a:lnTo>
                <a:lnTo>
                  <a:pt x="3878580" y="0"/>
                </a:lnTo>
                <a:lnTo>
                  <a:pt x="0" y="0"/>
                </a:lnTo>
                <a:lnTo>
                  <a:pt x="0" y="123139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8637" y="4326100"/>
            <a:ext cx="3712210" cy="11296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indent="85725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Lucida Sans Unicode"/>
                <a:cs typeface="Lucida Sans Unicode"/>
              </a:rPr>
              <a:t>-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техническая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документация;</a:t>
            </a:r>
            <a:endParaRPr sz="1400">
              <a:latin typeface="Lucida Sans Unicode"/>
              <a:cs typeface="Lucida Sans Unicode"/>
            </a:endParaRPr>
          </a:p>
          <a:p>
            <a:pPr marR="5080" indent="85725">
              <a:lnSpc>
                <a:spcPct val="100000"/>
              </a:lnSpc>
              <a:spcBef>
                <a:spcPts val="145"/>
              </a:spcBef>
              <a:tabLst>
                <a:tab pos="265113" algn="l"/>
                <a:tab pos="2559050" algn="l"/>
              </a:tabLst>
            </a:pPr>
            <a:r>
              <a:rPr sz="1400" spc="-50" dirty="0">
                <a:latin typeface="Lucida Sans Unicode"/>
                <a:cs typeface="Lucida Sans Unicode"/>
              </a:rPr>
              <a:t>-</a:t>
            </a:r>
            <a:r>
              <a:rPr sz="1400">
                <a:latin typeface="Times New Roman"/>
                <a:cs typeface="Times New Roman"/>
              </a:rPr>
              <a:t>	</a:t>
            </a:r>
            <a:r>
              <a:rPr lang="ru-RU" sz="1400" spc="-10" dirty="0" err="1" smtClean="0">
                <a:latin typeface="Lucida Sans Unicode"/>
                <a:cs typeface="Lucida Sans Unicode"/>
              </a:rPr>
              <a:t>р</a:t>
            </a:r>
            <a:r>
              <a:rPr sz="1400" spc="-10" smtClean="0">
                <a:latin typeface="Lucida Sans Unicode"/>
                <a:cs typeface="Lucida Sans Unicode"/>
              </a:rPr>
              <a:t>езультаты</a:t>
            </a:r>
            <a:r>
              <a:rPr lang="ru-RU" sz="1400" spc="-10" dirty="0" smtClean="0">
                <a:latin typeface="Lucida Sans Unicode"/>
                <a:cs typeface="Lucida Sans Unicode"/>
              </a:rPr>
              <a:t> </a:t>
            </a:r>
            <a:r>
              <a:rPr sz="1400" spc="-10" smtClean="0">
                <a:latin typeface="Lucida Sans Unicode"/>
                <a:cs typeface="Lucida Sans Unicode"/>
              </a:rPr>
              <a:t>собственных </a:t>
            </a:r>
            <a:r>
              <a:rPr lang="ru-RU" sz="1400" spc="-10" dirty="0" smtClean="0">
                <a:latin typeface="Lucida Sans Unicode"/>
                <a:cs typeface="Lucida Sans Unicode"/>
              </a:rPr>
              <a:t> </a:t>
            </a:r>
            <a:r>
              <a:rPr sz="1400" smtClean="0">
                <a:latin typeface="Lucida Sans Unicode"/>
                <a:cs typeface="Lucida Sans Unicode"/>
              </a:rPr>
              <a:t>исследований</a:t>
            </a:r>
            <a:r>
              <a:rPr sz="1400" spc="254" smtClean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(испытаний)</a:t>
            </a:r>
            <a:r>
              <a:rPr sz="1400" spc="27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и</a:t>
            </a:r>
            <a:r>
              <a:rPr sz="1400" spc="26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измерений </a:t>
            </a:r>
            <a:r>
              <a:rPr sz="1400" dirty="0">
                <a:latin typeface="Lucida Sans Unicode"/>
                <a:cs typeface="Lucida Sans Unicode"/>
              </a:rPr>
              <a:t>и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(или)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другие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документы, </a:t>
            </a:r>
            <a:r>
              <a:rPr sz="1400" spc="-10" dirty="0">
                <a:latin typeface="Lucida Sans Unicode"/>
                <a:cs typeface="Lucida Sans Unicode"/>
              </a:rPr>
              <a:t>используемые </a:t>
            </a:r>
            <a:r>
              <a:rPr sz="1400" dirty="0">
                <a:latin typeface="Lucida Sans Unicode"/>
                <a:cs typeface="Lucida Sans Unicode"/>
              </a:rPr>
              <a:t>в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качестве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>
                <a:latin typeface="Lucida Sans Unicode"/>
                <a:cs typeface="Lucida Sans Unicode"/>
              </a:rPr>
              <a:t>доказательства</a:t>
            </a:r>
            <a:r>
              <a:rPr sz="1400" spc="-65">
                <a:latin typeface="Lucida Sans Unicode"/>
                <a:cs typeface="Lucida Sans Unicode"/>
              </a:rPr>
              <a:t> </a:t>
            </a:r>
            <a:r>
              <a:rPr sz="1400" spc="-10" smtClean="0">
                <a:latin typeface="Lucida Sans Unicode"/>
                <a:cs typeface="Lucida Sans Unicode"/>
              </a:rPr>
              <a:t>соответствия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11040" y="4471417"/>
            <a:ext cx="4175760" cy="1015365"/>
          </a:xfrm>
          <a:custGeom>
            <a:avLst/>
            <a:gdLst/>
            <a:ahLst/>
            <a:cxnLst/>
            <a:rect l="l" t="t" r="r" b="b"/>
            <a:pathLst>
              <a:path w="4175759" h="1015364">
                <a:moveTo>
                  <a:pt x="0" y="1014982"/>
                </a:moveTo>
                <a:lnTo>
                  <a:pt x="4175760" y="1014982"/>
                </a:lnTo>
                <a:lnTo>
                  <a:pt x="4175760" y="0"/>
                </a:lnTo>
                <a:lnTo>
                  <a:pt x="0" y="0"/>
                </a:lnTo>
                <a:lnTo>
                  <a:pt x="0" y="101498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03750" y="4504413"/>
            <a:ext cx="4006850" cy="91566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5080" indent="180975">
              <a:lnSpc>
                <a:spcPct val="104299"/>
              </a:lnSpc>
              <a:spcBef>
                <a:spcPts val="170"/>
              </a:spcBef>
              <a:buChar char="-"/>
              <a:tabLst>
                <a:tab pos="1112838" algn="l"/>
                <a:tab pos="2743200" algn="l"/>
              </a:tabLst>
            </a:pPr>
            <a:r>
              <a:rPr lang="ru-RU" sz="1400" spc="-10" dirty="0" err="1" smtClean="0">
                <a:latin typeface="Lucida Sans Unicode"/>
                <a:cs typeface="Lucida Sans Unicode"/>
              </a:rPr>
              <a:t>р</a:t>
            </a:r>
            <a:r>
              <a:rPr sz="1400" spc="-10" smtClean="0">
                <a:latin typeface="Lucida Sans Unicode"/>
                <a:cs typeface="Lucida Sans Unicode"/>
              </a:rPr>
              <a:t>езультаты</a:t>
            </a:r>
            <a:r>
              <a:rPr lang="ru-RU" sz="1400" spc="-10" dirty="0" smtClean="0">
                <a:latin typeface="Lucida Sans Unicode"/>
                <a:cs typeface="Lucida Sans Unicode"/>
              </a:rPr>
              <a:t> </a:t>
            </a:r>
            <a:r>
              <a:rPr sz="1400" spc="-10" smtClean="0">
                <a:latin typeface="Lucida Sans Unicode"/>
                <a:cs typeface="Lucida Sans Unicode"/>
              </a:rPr>
              <a:t>исследований </a:t>
            </a:r>
            <a:r>
              <a:rPr sz="1400" smtClean="0">
                <a:latin typeface="Lucida Sans Unicode"/>
                <a:cs typeface="Lucida Sans Unicode"/>
              </a:rPr>
              <a:t>(испытаний</a:t>
            </a:r>
            <a:r>
              <a:rPr sz="1400" dirty="0">
                <a:latin typeface="Lucida Sans Unicode"/>
                <a:cs typeface="Lucida Sans Unicode"/>
              </a:rPr>
              <a:t>),</a:t>
            </a:r>
            <a:r>
              <a:rPr sz="1400" spc="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проведенных</a:t>
            </a:r>
            <a:r>
              <a:rPr sz="1400" spc="7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в</a:t>
            </a:r>
            <a:r>
              <a:rPr sz="1400" spc="7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ИЛ</a:t>
            </a:r>
            <a:r>
              <a:rPr sz="1400" spc="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(протоколы </a:t>
            </a:r>
            <a:r>
              <a:rPr sz="1400" dirty="0">
                <a:latin typeface="Lucida Sans Unicode"/>
                <a:cs typeface="Lucida Sans Unicode"/>
              </a:rPr>
              <a:t>испытаний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(исследований));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buChar char="-"/>
              <a:tabLst>
                <a:tab pos="361950" algn="l"/>
              </a:tabLst>
            </a:pPr>
            <a:r>
              <a:rPr lang="ru-RU" sz="1400" dirty="0" smtClean="0">
                <a:latin typeface="Lucida Sans Unicode"/>
                <a:cs typeface="Lucida Sans Unicode"/>
              </a:rPr>
              <a:t> </a:t>
            </a:r>
            <a:r>
              <a:rPr sz="1400" smtClean="0">
                <a:latin typeface="Lucida Sans Unicode"/>
                <a:cs typeface="Lucida Sans Unicode"/>
              </a:rPr>
              <a:t>сертификат</a:t>
            </a:r>
            <a:r>
              <a:rPr sz="1400" spc="-100" smtClean="0">
                <a:latin typeface="Lucida Sans Unicode"/>
                <a:cs typeface="Lucida Sans Unicode"/>
              </a:rPr>
              <a:t> </a:t>
            </a:r>
            <a:r>
              <a:rPr lang="ru-RU" sz="1400" spc="-25" dirty="0" smtClean="0">
                <a:latin typeface="Lucida Sans Unicode"/>
                <a:cs typeface="Lucida Sans Unicode"/>
              </a:rPr>
              <a:t>СМБПП</a:t>
            </a:r>
            <a:endParaRPr sz="1400">
              <a:latin typeface="Lucida Sans Unicode"/>
              <a:cs typeface="Lucida Sans Unicode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714348" y="285728"/>
            <a:ext cx="7972452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Основные положения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11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Статья 14. Виды документов по стандартизации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 документам по стандартизации в соответствии с настоящим Федеральным законом относятся: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 документы национальной системы стандартизации;</a:t>
            </a:r>
          </a:p>
          <a:p>
            <a:pPr>
              <a:buNone/>
            </a:pPr>
            <a:r>
              <a:rPr lang="ru-RU" dirty="0" smtClean="0"/>
              <a:t>2) общероссийские классификаторы;</a:t>
            </a:r>
          </a:p>
          <a:p>
            <a:pPr>
              <a:buNone/>
            </a:pPr>
            <a:r>
              <a:rPr lang="ru-RU" dirty="0" smtClean="0"/>
              <a:t>3) стандарты организаций, в том числе технические условия;</a:t>
            </a:r>
          </a:p>
          <a:p>
            <a:pPr>
              <a:buNone/>
            </a:pPr>
            <a:r>
              <a:rPr lang="ru-RU" dirty="0" smtClean="0"/>
              <a:t>4) своды правил;</a:t>
            </a:r>
          </a:p>
          <a:p>
            <a:pPr>
              <a:buNone/>
            </a:pPr>
            <a:r>
              <a:rPr lang="ru-RU" dirty="0" smtClean="0"/>
              <a:t>5) документы по стандартизации, которые устанавливают обязательные требования в отношении объектов стандартизации, предусмотренных </a:t>
            </a:r>
            <a:r>
              <a:rPr lang="ru-RU" dirty="0" smtClean="0">
                <a:hlinkClick r:id="" action="ppaction://hlinkfile" tooltip="Статья 6. Стандартизация в отношении оборонной продукции (товаров, работ, услуг) по государственному оборонному заказу, продукции, используемой в целях защиты сведений, составляющих государственную тайну или относимых к охраняемой в соответствии с законод"/>
              </a:rPr>
              <a:t>статьей 6</a:t>
            </a:r>
            <a:r>
              <a:rPr lang="ru-RU" dirty="0" smtClean="0"/>
              <a:t> настоящего Федерального закона.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086724" cy="928694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Федеральный закон </a:t>
            </a:r>
            <a:r>
              <a:rPr lang="ru-RU" sz="2400" b="1" dirty="0" smtClean="0"/>
              <a:t>29.06.2015 N 162-ФЗ</a:t>
            </a: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/>
              <a:t>О стандартизации в Российской Федерации</a:t>
            </a: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» 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Содержание ТУ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142984"/>
            <a:ext cx="7715304" cy="49292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должно: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соответствовать ГОСТ Р 51740 (для пищевой продукции) или ГОСТ Р 1.3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с</a:t>
            </a:r>
            <a:r>
              <a:rPr lang="ru-RU" sz="2400" dirty="0" smtClean="0"/>
              <a:t>троиться на базе действующих ГОСТ и ГОСТ Р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</a:t>
            </a:r>
            <a:r>
              <a:rPr lang="ru-RU" sz="2400" dirty="0" smtClean="0"/>
              <a:t>ключать требования по безопасности при применении продукции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с</a:t>
            </a:r>
            <a:r>
              <a:rPr lang="ru-RU" sz="2400" dirty="0" smtClean="0"/>
              <a:t>одержать характеристики, необходимые для потребителя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с</a:t>
            </a:r>
            <a:r>
              <a:rPr lang="ru-RU" sz="2400" dirty="0" smtClean="0"/>
              <a:t>одержать правила приемки и методы контроля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с</a:t>
            </a:r>
            <a:r>
              <a:rPr lang="ru-RU" sz="2400" dirty="0" smtClean="0"/>
              <a:t>одержать требования, необходимые для транспортирования и хранения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</a:t>
            </a:r>
            <a:r>
              <a:rPr lang="ru-RU" sz="2400" dirty="0" smtClean="0"/>
              <a:t>ключать сроки службы или годности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</a:t>
            </a:r>
            <a:r>
              <a:rPr lang="ru-RU" sz="2400" dirty="0" smtClean="0"/>
              <a:t>ключать гарантии изготовителя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</a:t>
            </a:r>
            <a:r>
              <a:rPr lang="ru-RU" sz="2400" dirty="0" smtClean="0"/>
              <a:t>ключать требования по утилизации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65" y="856835"/>
            <a:ext cx="114300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428604"/>
            <a:ext cx="7143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Users\Отдел стандартизации\Documents\МД\Представительство Росстандарта по СЗФО по связям с обществ (PR)\Логотип\RST_lineika узкая.jpg"/>
          <p:cNvPicPr>
            <a:picLocks noChangeAspect="1" noChangeArrowheads="1"/>
          </p:cNvPicPr>
          <p:nvPr/>
        </p:nvPicPr>
        <p:blipFill>
          <a:blip r:embed="rId2"/>
          <a:srcRect l="34457" t="12343"/>
          <a:stretch>
            <a:fillRect/>
          </a:stretch>
        </p:blipFill>
        <p:spPr bwMode="auto">
          <a:xfrm>
            <a:off x="562650" y="5994089"/>
            <a:ext cx="8224192" cy="292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69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652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Требования к подтверждению соответствия пищевой продукции</vt:lpstr>
      <vt:lpstr>Федеральный закон от 27.12.2002 N 184-ФЗ «О техническом регулировании»  Статья 2 Основные понятия</vt:lpstr>
      <vt:lpstr>Слайд 3</vt:lpstr>
      <vt:lpstr>Документы для подтверждения соответствия</vt:lpstr>
      <vt:lpstr>Технические регламенты</vt:lpstr>
      <vt:lpstr>Документы для подтверждения соответствия</vt:lpstr>
      <vt:lpstr>Декларирование соответствия</vt:lpstr>
      <vt:lpstr>Федеральный закон 29.06.2015 N 162-ФЗ «О стандартизации в Российской Федерации» </vt:lpstr>
      <vt:lpstr>Содержание ТУ </vt:lpstr>
      <vt:lpstr>Отбор образцов</vt:lpstr>
      <vt:lpstr>Отбор образцов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стандартизации</dc:creator>
  <cp:lastModifiedBy>Отдел стандартизации</cp:lastModifiedBy>
  <cp:revision>36</cp:revision>
  <dcterms:created xsi:type="dcterms:W3CDTF">2022-03-22T06:37:34Z</dcterms:created>
  <dcterms:modified xsi:type="dcterms:W3CDTF">2022-03-23T12:43:13Z</dcterms:modified>
</cp:coreProperties>
</file>