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8" r:id="rId7"/>
    <p:sldId id="269" r:id="rId8"/>
    <p:sldId id="270" r:id="rId9"/>
    <p:sldId id="271" r:id="rId10"/>
    <p:sldId id="262" r:id="rId11"/>
    <p:sldId id="264" r:id="rId12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9364"/>
    <a:srgbClr val="5535DF"/>
    <a:srgbClr val="62AA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75CF320-9951-4CBB-BB84-471033E44AF9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5680" cy="4475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3884760" y="9448200"/>
            <a:ext cx="297108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CD43D54-BCC4-4CAD-BC34-D38BE53F158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5680" cy="4475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3884760" y="9448200"/>
            <a:ext cx="297108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064E0B9-B604-4A56-976A-6AB9F62D3E8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75CF320-9951-4CBB-BB84-471033E44AF9}" type="slidenum">
              <a:rPr lang="ru-RU" sz="1400" b="0" strike="noStrike" spc="-1" smtClean="0">
                <a:latin typeface="Times New Roman"/>
              </a:rPr>
              <a:pPr algn="r"/>
              <a:t>4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5680" cy="4475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3884760" y="9448200"/>
            <a:ext cx="2971080" cy="4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8B8FE10-A6BC-4F0D-A295-1D3183AFF8D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1719000"/>
            <a:ext cx="7771680" cy="3983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1719000"/>
            <a:ext cx="7771680" cy="3983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523520"/>
            <a:ext cx="77716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719000"/>
            <a:ext cx="77716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994920" y="878752"/>
            <a:ext cx="4824720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Circe Bold" pitchFamily="34" charset="-52"/>
              </a:rPr>
              <a:t>Вопросы взаимодействия 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Circe Bold" pitchFamily="34" charset="-52"/>
              </a:rPr>
              <a:t>ФБУ «Псковский ЦСМ» и медицинских учреждений в части исполнения заключённых контрактов</a:t>
            </a:r>
            <a:endParaRPr lang="ru-RU" sz="2400" b="0" strike="noStrike" spc="-1" dirty="0">
              <a:latin typeface="Circe Bold" pitchFamily="34" charset="-52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4394880" y="3219840"/>
            <a:ext cx="3823396" cy="7987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Circe"/>
                <a:ea typeface="DejaVu Sans"/>
              </a:rPr>
              <a:t>Казанцева Вера Александровна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Circe"/>
                <a:ea typeface="DejaVu Sans"/>
              </a:rPr>
              <a:t>Начальник бюро приема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irce"/>
                <a:ea typeface="DejaVu Sans"/>
              </a:rPr>
              <a:t>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irce"/>
                <a:ea typeface="DejaVu Sans"/>
              </a:rPr>
              <a:t>ФБУ </a:t>
            </a:r>
            <a:r>
              <a:rPr lang="ru-RU" sz="1400" b="0" strike="noStrike" spc="-1" dirty="0">
                <a:solidFill>
                  <a:srgbClr val="000000"/>
                </a:solidFill>
                <a:latin typeface="Circe"/>
                <a:ea typeface="DejaVu Sans"/>
              </a:rPr>
              <a:t>«Псковский ЦСМ»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84" name="Рисунок 5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51640" y="4587840"/>
            <a:ext cx="8711280" cy="50328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0" y="4930560"/>
            <a:ext cx="9143280" cy="2124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4"/>
          <p:cNvSpPr/>
          <p:nvPr/>
        </p:nvSpPr>
        <p:spPr>
          <a:xfrm>
            <a:off x="3780000" y="1491630"/>
            <a:ext cx="70560" cy="575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Line 5"/>
          <p:cNvSpPr/>
          <p:nvPr/>
        </p:nvSpPr>
        <p:spPr>
          <a:xfrm flipH="1">
            <a:off x="3851280" y="1336680"/>
            <a:ext cx="1800" cy="90576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" name="Picture 3"/>
          <p:cNvPicPr/>
          <p:nvPr/>
        </p:nvPicPr>
        <p:blipFill>
          <a:blip r:embed="rId4" cstate="print"/>
          <a:stretch/>
        </p:blipFill>
        <p:spPr>
          <a:xfrm>
            <a:off x="286200" y="1419480"/>
            <a:ext cx="3285360" cy="85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619640" y="1805040"/>
            <a:ext cx="45000" cy="575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1881360" y="1548164"/>
            <a:ext cx="4391640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irce"/>
                <a:ea typeface="DejaVu Sans"/>
              </a:rPr>
              <a:t>СПАСИБО ЗА ВНИМАНИЕ!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Казанцева Вера Александровна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тел. (8112) 66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76 31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48" name="Рисунок 8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11280" cy="503280"/>
          </a:xfrm>
          <a:prstGeom prst="rect">
            <a:avLst/>
          </a:prstGeom>
          <a:ln>
            <a:noFill/>
          </a:ln>
        </p:spPr>
      </p:pic>
      <p:sp>
        <p:nvSpPr>
          <p:cNvPr id="149" name="CustomShape 3"/>
          <p:cNvSpPr/>
          <p:nvPr/>
        </p:nvSpPr>
        <p:spPr>
          <a:xfrm>
            <a:off x="0" y="4930560"/>
            <a:ext cx="9143280" cy="2124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Line 4"/>
          <p:cNvSpPr/>
          <p:nvPr/>
        </p:nvSpPr>
        <p:spPr>
          <a:xfrm>
            <a:off x="1668960" y="1635646"/>
            <a:ext cx="0" cy="10080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70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16000" y="4603680"/>
            <a:ext cx="8711280" cy="50328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0" y="4930560"/>
            <a:ext cx="9143280" cy="2124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0" y="-8280"/>
            <a:ext cx="9143280" cy="85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611640" y="252360"/>
            <a:ext cx="776232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latin typeface="Circe"/>
                <a:ea typeface="DejaVu Sans"/>
              </a:rPr>
              <a:t>c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irce"/>
                <a:ea typeface="DejaVu Sans"/>
              </a:rPr>
              <a:t>smpskov.ru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376920" y="267480"/>
            <a:ext cx="45000" cy="359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5"/>
          <p:cNvSpPr/>
          <p:nvPr/>
        </p:nvSpPr>
        <p:spPr>
          <a:xfrm>
            <a:off x="422640" y="123480"/>
            <a:ext cx="6480" cy="647280"/>
          </a:xfrm>
          <a:prstGeom prst="rect">
            <a:avLst/>
          </a:prstGeom>
          <a:solidFill>
            <a:srgbClr val="339966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Line 6"/>
          <p:cNvSpPr/>
          <p:nvPr/>
        </p:nvSpPr>
        <p:spPr>
          <a:xfrm flipH="1">
            <a:off x="425880" y="153000"/>
            <a:ext cx="3600" cy="5886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7"/>
          <p:cNvSpPr/>
          <p:nvPr/>
        </p:nvSpPr>
        <p:spPr>
          <a:xfrm>
            <a:off x="513720" y="915480"/>
            <a:ext cx="8233920" cy="33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386"/>
              </a:spcBef>
            </a:pPr>
            <a:r>
              <a:rPr lang="ru-RU" sz="1800" b="1" strike="noStrike" spc="-12" dirty="0" smtClean="0">
                <a:solidFill>
                  <a:srgbClr val="000000"/>
                </a:solidFill>
                <a:latin typeface="Calibri"/>
                <a:ea typeface="DejaVu Sans"/>
              </a:rPr>
              <a:t>АНАЛИТИЧЕСКОГО КОНТРОЛЯ</a:t>
            </a:r>
            <a:endParaRPr lang="ru-RU" sz="18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18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r>
              <a:rPr lang="ru-RU" sz="1800" b="1" strike="noStrike" spc="-12" dirty="0" smtClean="0">
                <a:solidFill>
                  <a:srgbClr val="000000"/>
                </a:solidFill>
                <a:latin typeface="Calibri"/>
                <a:ea typeface="DejaVu Sans"/>
              </a:rPr>
              <a:t>Дата введения: 01 июля 2022 г.</a:t>
            </a:r>
            <a:endParaRPr lang="ru-RU" sz="18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r>
              <a:rPr lang="ru-RU" sz="1800" b="1" strike="noStrike" spc="-12" dirty="0" smtClean="0">
                <a:solidFill>
                  <a:srgbClr val="000000"/>
                </a:solidFill>
                <a:latin typeface="Calibri"/>
                <a:ea typeface="DejaVu Sans"/>
              </a:rPr>
              <a:t>Взамен МИ 2427-2016</a:t>
            </a:r>
            <a:endParaRPr lang="ru-RU" sz="18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6334"/>
          <a:stretch>
            <a:fillRect/>
          </a:stretch>
        </p:blipFill>
        <p:spPr bwMode="auto">
          <a:xfrm>
            <a:off x="827584" y="699542"/>
            <a:ext cx="71287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4048" y="1419622"/>
            <a:ext cx="864096" cy="648072"/>
          </a:xfrm>
          <a:prstGeom prst="roundRect">
            <a:avLst/>
          </a:prstGeom>
          <a:noFill/>
          <a:ln>
            <a:solidFill>
              <a:srgbClr val="4F9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3"/>
          <p:cNvPicPr/>
          <p:nvPr/>
        </p:nvPicPr>
        <p:blipFill>
          <a:blip r:embed="rId2" cstate="print"/>
          <a:srcRect t="87336" b="4477"/>
          <a:stretch/>
        </p:blipFill>
        <p:spPr>
          <a:xfrm>
            <a:off x="251640" y="4587840"/>
            <a:ext cx="8711280" cy="50328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0" y="4930560"/>
            <a:ext cx="9143280" cy="2124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0" y="-8280"/>
            <a:ext cx="9143280" cy="85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513720" y="309337"/>
            <a:ext cx="4202296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0000"/>
                </a:solidFill>
                <a:latin typeface="Circe"/>
                <a:ea typeface="DejaVu Sans"/>
              </a:rPr>
              <a:t>Контакты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376920" y="267480"/>
            <a:ext cx="45000" cy="359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5"/>
          <p:cNvSpPr/>
          <p:nvPr/>
        </p:nvSpPr>
        <p:spPr>
          <a:xfrm>
            <a:off x="422640" y="123480"/>
            <a:ext cx="6480" cy="647280"/>
          </a:xfrm>
          <a:prstGeom prst="rect">
            <a:avLst/>
          </a:prstGeom>
          <a:solidFill>
            <a:schemeClr val="tx1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Line 6"/>
          <p:cNvSpPr/>
          <p:nvPr/>
        </p:nvSpPr>
        <p:spPr>
          <a:xfrm flipH="1">
            <a:off x="429480" y="182160"/>
            <a:ext cx="3600" cy="5886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7"/>
          <p:cNvSpPr/>
          <p:nvPr/>
        </p:nvSpPr>
        <p:spPr>
          <a:xfrm>
            <a:off x="513720" y="915480"/>
            <a:ext cx="8233920" cy="31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" name="Рисунок 12" descr="контакты1.jpg"/>
          <p:cNvPicPr>
            <a:picLocks noChangeAspect="1"/>
          </p:cNvPicPr>
          <p:nvPr/>
        </p:nvPicPr>
        <p:blipFill>
          <a:blip r:embed="rId3" cstate="print"/>
          <a:srcRect r="8705"/>
          <a:stretch>
            <a:fillRect/>
          </a:stretch>
        </p:blipFill>
        <p:spPr>
          <a:xfrm>
            <a:off x="323527" y="843558"/>
            <a:ext cx="4973821" cy="3456384"/>
          </a:xfrm>
          <a:prstGeom prst="rect">
            <a:avLst/>
          </a:prstGeom>
        </p:spPr>
      </p:pic>
      <p:pic>
        <p:nvPicPr>
          <p:cNvPr id="14" name="Рисунок 13" descr="контакты2.jpg"/>
          <p:cNvPicPr>
            <a:picLocks noChangeAspect="1"/>
          </p:cNvPicPr>
          <p:nvPr/>
        </p:nvPicPr>
        <p:blipFill>
          <a:blip r:embed="rId4" cstate="print"/>
          <a:srcRect t="5098" r="31244" b="58942"/>
          <a:stretch>
            <a:fillRect/>
          </a:stretch>
        </p:blipFill>
        <p:spPr>
          <a:xfrm>
            <a:off x="5364088" y="843558"/>
            <a:ext cx="3291189" cy="1512168"/>
          </a:xfrm>
          <a:prstGeom prst="rect">
            <a:avLst/>
          </a:prstGeom>
        </p:spPr>
      </p:pic>
      <p:pic>
        <p:nvPicPr>
          <p:cNvPr id="15" name="Рисунок 14" descr="контакты3.jpg"/>
          <p:cNvPicPr>
            <a:picLocks noChangeAspect="1"/>
          </p:cNvPicPr>
          <p:nvPr/>
        </p:nvPicPr>
        <p:blipFill>
          <a:blip r:embed="rId5" cstate="print"/>
          <a:srcRect t="19999" r="36178" b="56601"/>
          <a:stretch>
            <a:fillRect/>
          </a:stretch>
        </p:blipFill>
        <p:spPr>
          <a:xfrm>
            <a:off x="5364088" y="2499742"/>
            <a:ext cx="3312368" cy="1203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3"/>
          <p:cNvPicPr/>
          <p:nvPr/>
        </p:nvPicPr>
        <p:blipFill>
          <a:blip r:embed="rId3" cstate="print"/>
          <a:srcRect t="87336" b="4477"/>
          <a:stretch/>
        </p:blipFill>
        <p:spPr>
          <a:xfrm>
            <a:off x="251640" y="4588750"/>
            <a:ext cx="8711280" cy="50328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0" y="4951638"/>
            <a:ext cx="9143280" cy="2124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720" y="-308570"/>
            <a:ext cx="9143280" cy="85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467544" y="227352"/>
            <a:ext cx="852277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Описание объекта закупки (Техническое задание)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376920" y="267480"/>
            <a:ext cx="45000" cy="359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422640" y="123480"/>
            <a:ext cx="6480" cy="647280"/>
          </a:xfrm>
          <a:prstGeom prst="rect">
            <a:avLst/>
          </a:prstGeom>
          <a:solidFill>
            <a:schemeClr val="tx1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Line 6"/>
          <p:cNvSpPr/>
          <p:nvPr/>
        </p:nvSpPr>
        <p:spPr>
          <a:xfrm flipH="1">
            <a:off x="429480" y="182160"/>
            <a:ext cx="3600" cy="5886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7"/>
          <p:cNvSpPr/>
          <p:nvPr/>
        </p:nvSpPr>
        <p:spPr>
          <a:xfrm>
            <a:off x="513720" y="915480"/>
            <a:ext cx="8233920" cy="31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987574"/>
            <a:ext cx="81369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соответствии с положениями статьи 33 Закона 44-ФЗ «О контрактной системе в сфере закупок товаров, работ, услуг для обеспечения государственных и муниципальных нужд» описание объекта закупки должно соответствовать требованиям:</a:t>
            </a:r>
          </a:p>
          <a:p>
            <a:endParaRPr lang="ru-RU" sz="1600" dirty="0" smtClean="0"/>
          </a:p>
          <a:p>
            <a:r>
              <a:rPr lang="ru-RU" sz="1400" dirty="0" smtClean="0"/>
              <a:t>- ГОСТ Р 57501-2017 "Техническое обслуживание медицинских изделий. Требования для государственных закупок";</a:t>
            </a:r>
          </a:p>
          <a:p>
            <a:r>
              <a:rPr lang="ru-RU" sz="1400" dirty="0" smtClean="0"/>
              <a:t>- ГОСТ Р 58451-2019 "Изделия медицинские. Обслуживание техническое. Основные положения";</a:t>
            </a:r>
          </a:p>
          <a:p>
            <a:r>
              <a:rPr lang="ru-RU" sz="1400" dirty="0" smtClean="0"/>
              <a:t>- ГОСТ Р 56606-2015 "Контроль технического состояния и функционирования медицинских изделий. Основные положения ".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3"/>
          <p:cNvPicPr/>
          <p:nvPr/>
        </p:nvPicPr>
        <p:blipFill>
          <a:blip r:embed="rId2" cstate="print"/>
          <a:srcRect t="87336" b="4477"/>
          <a:stretch/>
        </p:blipFill>
        <p:spPr>
          <a:xfrm>
            <a:off x="251640" y="4587840"/>
            <a:ext cx="8711280" cy="50328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0" y="4930560"/>
            <a:ext cx="9143280" cy="2124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720" y="-308570"/>
            <a:ext cx="9143280" cy="85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467544" y="227352"/>
            <a:ext cx="852277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Требования к оформлению Технического задания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376920" y="267480"/>
            <a:ext cx="45000" cy="359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422640" y="123480"/>
            <a:ext cx="6480" cy="647280"/>
          </a:xfrm>
          <a:prstGeom prst="rect">
            <a:avLst/>
          </a:prstGeom>
          <a:solidFill>
            <a:schemeClr val="tx1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Line 6"/>
          <p:cNvSpPr/>
          <p:nvPr/>
        </p:nvSpPr>
        <p:spPr>
          <a:xfrm flipH="1">
            <a:off x="429480" y="182160"/>
            <a:ext cx="3600" cy="5886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7"/>
          <p:cNvSpPr/>
          <p:nvPr/>
        </p:nvSpPr>
        <p:spPr>
          <a:xfrm>
            <a:off x="513720" y="915480"/>
            <a:ext cx="8233920" cy="31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98757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- ТЗ является текстовым документом;</a:t>
            </a:r>
          </a:p>
          <a:p>
            <a:r>
              <a:rPr lang="ru-RU" dirty="0" smtClean="0"/>
              <a:t>- ТЗ следует делить на разделы;</a:t>
            </a:r>
          </a:p>
          <a:p>
            <a:pPr>
              <a:buFontTx/>
              <a:buChar char="-"/>
            </a:pPr>
            <a:r>
              <a:rPr lang="ru-RU" dirty="0" smtClean="0"/>
              <a:t> каждый раздел ТЗ может быть разделен на подразделы и пункты;</a:t>
            </a:r>
          </a:p>
          <a:p>
            <a:pPr>
              <a:buFontTx/>
              <a:buChar char="-"/>
            </a:pPr>
            <a:r>
              <a:rPr lang="ru-RU" dirty="0" smtClean="0"/>
              <a:t> каждый раздел, подраздел должен быть пронумерован;</a:t>
            </a:r>
          </a:p>
          <a:p>
            <a:pPr>
              <a:buFontTx/>
              <a:buChar char="-"/>
            </a:pPr>
            <a:r>
              <a:rPr lang="ru-RU" dirty="0" smtClean="0"/>
              <a:t> перечень МИ, подлежащих ТО рекомендовано представлять в виде таблицы;</a:t>
            </a:r>
          </a:p>
          <a:p>
            <a:pPr>
              <a:buFontTx/>
              <a:buChar char="-"/>
            </a:pPr>
            <a:r>
              <a:rPr lang="ru-RU" dirty="0" smtClean="0"/>
              <a:t> листы ТЗ должны быть пронумерованы.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3"/>
          <p:cNvPicPr/>
          <p:nvPr/>
        </p:nvPicPr>
        <p:blipFill>
          <a:blip r:embed="rId2" cstate="print"/>
          <a:srcRect t="87336" b="4477"/>
          <a:stretch/>
        </p:blipFill>
        <p:spPr>
          <a:xfrm>
            <a:off x="251640" y="4587840"/>
            <a:ext cx="8711280" cy="50328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0" y="4930560"/>
            <a:ext cx="9143280" cy="2124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720" y="-308570"/>
            <a:ext cx="9143280" cy="85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467544" y="227352"/>
            <a:ext cx="852277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Разделы Технического задания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376920" y="267480"/>
            <a:ext cx="45000" cy="359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422640" y="123480"/>
            <a:ext cx="6480" cy="647280"/>
          </a:xfrm>
          <a:prstGeom prst="rect">
            <a:avLst/>
          </a:prstGeom>
          <a:solidFill>
            <a:schemeClr val="tx1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Line 6"/>
          <p:cNvSpPr/>
          <p:nvPr/>
        </p:nvSpPr>
        <p:spPr>
          <a:xfrm flipH="1">
            <a:off x="429480" y="182160"/>
            <a:ext cx="3600" cy="5886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7"/>
          <p:cNvSpPr/>
          <p:nvPr/>
        </p:nvSpPr>
        <p:spPr>
          <a:xfrm>
            <a:off x="513720" y="915480"/>
            <a:ext cx="8233920" cy="31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386"/>
              </a:spcBef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771550"/>
            <a:ext cx="813690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sz="1600" dirty="0" smtClean="0"/>
              <a:t>Требования к наличию разрешительных документов;</a:t>
            </a:r>
          </a:p>
          <a:p>
            <a:r>
              <a:rPr lang="ru-RU" sz="1600" dirty="0" smtClean="0"/>
              <a:t>- Требования к квалификации персонала Исполнителя;</a:t>
            </a:r>
          </a:p>
          <a:p>
            <a:pPr>
              <a:buFontTx/>
              <a:buChar char="-"/>
            </a:pPr>
            <a:r>
              <a:rPr lang="ru-RU" sz="1600" dirty="0" smtClean="0"/>
              <a:t> Требования к контрольно-измерительному и технологическому испытательному оборудованию;</a:t>
            </a:r>
          </a:p>
          <a:p>
            <a:pPr>
              <a:buFontTx/>
              <a:buChar char="-"/>
            </a:pPr>
            <a:r>
              <a:rPr lang="ru-RU" sz="1600" dirty="0" smtClean="0"/>
              <a:t> Требования к документации;</a:t>
            </a:r>
          </a:p>
          <a:p>
            <a:pPr>
              <a:buFontTx/>
              <a:buChar char="-"/>
            </a:pPr>
            <a:r>
              <a:rPr lang="ru-RU" sz="1600" dirty="0" smtClean="0"/>
              <a:t> Требования к обеспечению качества технического обслуживания медицинских изделий;</a:t>
            </a:r>
          </a:p>
          <a:p>
            <a:pPr>
              <a:buFontTx/>
              <a:buChar char="-"/>
            </a:pPr>
            <a:r>
              <a:rPr lang="ru-RU" sz="1600" dirty="0" smtClean="0"/>
              <a:t> Требования к организации и порядку проведения технического обслуживания медицинских изделий;</a:t>
            </a:r>
          </a:p>
          <a:p>
            <a:pPr>
              <a:buFontTx/>
              <a:buChar char="-"/>
            </a:pPr>
            <a:r>
              <a:rPr lang="ru-RU" sz="1600" dirty="0" smtClean="0"/>
              <a:t> Перечень медицинских изделий, подлежащих техническому обслуживанию;</a:t>
            </a:r>
          </a:p>
          <a:p>
            <a:pPr>
              <a:buFontTx/>
              <a:buChar char="-"/>
            </a:pPr>
            <a:r>
              <a:rPr lang="ru-RU" sz="1600" dirty="0" smtClean="0"/>
              <a:t> Порядок сдачи и приемки услуг;</a:t>
            </a:r>
          </a:p>
          <a:p>
            <a:pPr>
              <a:buFontTx/>
              <a:buChar char="-"/>
            </a:pPr>
            <a:r>
              <a:rPr lang="ru-RU" sz="1600" dirty="0" smtClean="0"/>
              <a:t> Приложения к техническому заданию.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3"/>
          <p:cNvPicPr/>
          <p:nvPr/>
        </p:nvPicPr>
        <p:blipFill>
          <a:blip r:embed="rId2" cstate="print"/>
          <a:srcRect t="87336" b="4477"/>
          <a:stretch/>
        </p:blipFill>
        <p:spPr>
          <a:xfrm>
            <a:off x="251640" y="4587840"/>
            <a:ext cx="8711280" cy="50328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0" y="4930560"/>
            <a:ext cx="9143280" cy="2124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0" y="-8280"/>
            <a:ext cx="9143280" cy="85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513720" y="217004"/>
            <a:ext cx="8306752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latin typeface="Circe"/>
                <a:ea typeface="DejaVu Sans"/>
              </a:rPr>
              <a:t>Перечень медицинских изделий, подлежащих техническому обслуживанию, с указанием: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376920" y="267480"/>
            <a:ext cx="45000" cy="359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5"/>
          <p:cNvSpPr/>
          <p:nvPr/>
        </p:nvSpPr>
        <p:spPr>
          <a:xfrm>
            <a:off x="422640" y="123480"/>
            <a:ext cx="6480" cy="647280"/>
          </a:xfrm>
          <a:prstGeom prst="rect">
            <a:avLst/>
          </a:prstGeom>
          <a:solidFill>
            <a:schemeClr val="tx1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Line 6"/>
          <p:cNvSpPr/>
          <p:nvPr/>
        </p:nvSpPr>
        <p:spPr>
          <a:xfrm flipH="1">
            <a:off x="429480" y="182160"/>
            <a:ext cx="3600" cy="5886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7"/>
          <p:cNvSpPr/>
          <p:nvPr/>
        </p:nvSpPr>
        <p:spPr>
          <a:xfrm>
            <a:off x="513720" y="915480"/>
            <a:ext cx="8233920" cy="31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Прямоугольник 15"/>
          <p:cNvSpPr/>
          <p:nvPr/>
        </p:nvSpPr>
        <p:spPr>
          <a:xfrm>
            <a:off x="827584" y="1419622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- </a:t>
            </a:r>
            <a:r>
              <a:rPr lang="ru-RU" sz="1400" dirty="0" smtClean="0"/>
              <a:t>наименования МИ согласно документации изготовителя (производителя);</a:t>
            </a:r>
          </a:p>
          <a:p>
            <a:r>
              <a:rPr lang="ru-RU" sz="1400" dirty="0" smtClean="0"/>
              <a:t>- модели (марки) МИ согласно документации изготовителя (производителя);</a:t>
            </a:r>
          </a:p>
          <a:p>
            <a:r>
              <a:rPr lang="ru-RU" sz="1400" dirty="0" smtClean="0"/>
              <a:t>- наименования изготовителя (производителя);</a:t>
            </a:r>
          </a:p>
          <a:p>
            <a:r>
              <a:rPr lang="ru-RU" sz="1400" dirty="0" smtClean="0"/>
              <a:t>- номера регистрационного удостоверения МИ;</a:t>
            </a:r>
          </a:p>
          <a:p>
            <a:r>
              <a:rPr lang="ru-RU" sz="1400" dirty="0" smtClean="0"/>
              <a:t>- года выпуска;</a:t>
            </a:r>
          </a:p>
          <a:p>
            <a:r>
              <a:rPr lang="ru-RU" sz="1400" dirty="0" smtClean="0"/>
              <a:t>- заводского/сервисного номера;</a:t>
            </a:r>
          </a:p>
          <a:p>
            <a:pPr>
              <a:buFontTx/>
              <a:buChar char="-"/>
            </a:pPr>
            <a:r>
              <a:rPr lang="ru-RU" sz="1400" dirty="0" smtClean="0"/>
              <a:t> инвентарного </a:t>
            </a:r>
            <a:r>
              <a:rPr lang="ru-RU" sz="1400" dirty="0" smtClean="0"/>
              <a:t>номера;</a:t>
            </a:r>
          </a:p>
          <a:p>
            <a:pPr>
              <a:buFontTx/>
              <a:buChar char="-"/>
            </a:pPr>
            <a:r>
              <a:rPr lang="ru-RU" sz="1400" dirty="0" smtClean="0"/>
              <a:t> периодичность ТО;</a:t>
            </a:r>
          </a:p>
          <a:p>
            <a:r>
              <a:rPr lang="ru-RU" sz="1400" dirty="0" smtClean="0"/>
              <a:t>- адрес и место размещения в медицинской организации (корпус, кабинет или структурное подразделение).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3"/>
          <p:cNvPicPr/>
          <p:nvPr/>
        </p:nvPicPr>
        <p:blipFill>
          <a:blip r:embed="rId2" cstate="print"/>
          <a:srcRect t="87336" b="4477"/>
          <a:stretch/>
        </p:blipFill>
        <p:spPr>
          <a:xfrm>
            <a:off x="251640" y="4587840"/>
            <a:ext cx="8711280" cy="50328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0" y="4930560"/>
            <a:ext cx="9143280" cy="2124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0" y="-8280"/>
            <a:ext cx="9143280" cy="85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513720" y="309337"/>
            <a:ext cx="6074504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0000"/>
                </a:solidFill>
                <a:latin typeface="Circe"/>
                <a:ea typeface="DejaVu Sans"/>
              </a:rPr>
              <a:t>Разрешительные документы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376920" y="267480"/>
            <a:ext cx="45000" cy="359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5"/>
          <p:cNvSpPr/>
          <p:nvPr/>
        </p:nvSpPr>
        <p:spPr>
          <a:xfrm>
            <a:off x="422640" y="123480"/>
            <a:ext cx="6480" cy="647280"/>
          </a:xfrm>
          <a:prstGeom prst="rect">
            <a:avLst/>
          </a:prstGeom>
          <a:solidFill>
            <a:schemeClr val="tx1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Line 6"/>
          <p:cNvSpPr/>
          <p:nvPr/>
        </p:nvSpPr>
        <p:spPr>
          <a:xfrm flipH="1">
            <a:off x="429480" y="182160"/>
            <a:ext cx="3600" cy="5886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7"/>
          <p:cNvSpPr/>
          <p:nvPr/>
        </p:nvSpPr>
        <p:spPr>
          <a:xfrm>
            <a:off x="513720" y="915480"/>
            <a:ext cx="8233920" cy="31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" name="Рисунок 15" descr="аттеста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843558"/>
            <a:ext cx="6258994" cy="3669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3"/>
          <p:cNvPicPr/>
          <p:nvPr/>
        </p:nvPicPr>
        <p:blipFill>
          <a:blip r:embed="rId2" cstate="print"/>
          <a:srcRect t="87336" b="4477"/>
          <a:stretch/>
        </p:blipFill>
        <p:spPr>
          <a:xfrm>
            <a:off x="251640" y="4587840"/>
            <a:ext cx="8711280" cy="50328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0" y="4930560"/>
            <a:ext cx="9143280" cy="2124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3"/>
          <p:cNvSpPr/>
          <p:nvPr/>
        </p:nvSpPr>
        <p:spPr>
          <a:xfrm>
            <a:off x="376920" y="267480"/>
            <a:ext cx="45000" cy="359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4"/>
          <p:cNvSpPr/>
          <p:nvPr/>
        </p:nvSpPr>
        <p:spPr>
          <a:xfrm>
            <a:off x="422640" y="123480"/>
            <a:ext cx="6480" cy="647280"/>
          </a:xfrm>
          <a:prstGeom prst="rect">
            <a:avLst/>
          </a:prstGeom>
          <a:solidFill>
            <a:srgbClr val="800000"/>
          </a:solidFill>
          <a:ln w="93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Line 5"/>
          <p:cNvSpPr/>
          <p:nvPr/>
        </p:nvSpPr>
        <p:spPr>
          <a:xfrm flipH="1">
            <a:off x="429480" y="182160"/>
            <a:ext cx="3600" cy="5886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6"/>
          <p:cNvSpPr/>
          <p:nvPr/>
        </p:nvSpPr>
        <p:spPr>
          <a:xfrm>
            <a:off x="513720" y="987480"/>
            <a:ext cx="8017920" cy="30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500"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latin typeface="Arial"/>
            </a:endParaRPr>
          </a:p>
        </p:txBody>
      </p:sp>
      <p:pic>
        <p:nvPicPr>
          <p:cNvPr id="15" name="Рисунок 14" descr="то1.jpg"/>
          <p:cNvPicPr>
            <a:picLocks noChangeAspect="1"/>
          </p:cNvPicPr>
          <p:nvPr/>
        </p:nvPicPr>
        <p:blipFill>
          <a:blip r:embed="rId3" cstate="print"/>
          <a:srcRect t="2713"/>
          <a:stretch>
            <a:fillRect/>
          </a:stretch>
        </p:blipFill>
        <p:spPr>
          <a:xfrm>
            <a:off x="467544" y="205468"/>
            <a:ext cx="4629887" cy="2582306"/>
          </a:xfrm>
          <a:prstGeom prst="rect">
            <a:avLst/>
          </a:prstGeom>
        </p:spPr>
      </p:pic>
      <p:pic>
        <p:nvPicPr>
          <p:cNvPr id="16" name="Рисунок 15" descr="то2.jpg"/>
          <p:cNvPicPr>
            <a:picLocks noChangeAspect="1"/>
          </p:cNvPicPr>
          <p:nvPr/>
        </p:nvPicPr>
        <p:blipFill>
          <a:blip r:embed="rId4" cstate="print"/>
          <a:srcRect t="3310"/>
          <a:stretch>
            <a:fillRect/>
          </a:stretch>
        </p:blipFill>
        <p:spPr>
          <a:xfrm>
            <a:off x="4765237" y="2211710"/>
            <a:ext cx="4199251" cy="237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18301</TotalTime>
  <Words>358</Words>
  <Application>Microsoft Office PowerPoint</Application>
  <PresentationFormat>Экран (16:9)</PresentationFormat>
  <Paragraphs>55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Отдел стандартизации</cp:lastModifiedBy>
  <cp:revision>1284</cp:revision>
  <cp:lastPrinted>2020-03-16T14:18:50Z</cp:lastPrinted>
  <dcterms:created xsi:type="dcterms:W3CDTF">2014-02-03T20:55:49Z</dcterms:created>
  <dcterms:modified xsi:type="dcterms:W3CDTF">2024-04-24T06:31:47Z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Экран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