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67" r:id="rId4"/>
    <p:sldId id="279" r:id="rId5"/>
    <p:sldId id="280" r:id="rId6"/>
    <p:sldId id="281" r:id="rId7"/>
    <p:sldId id="282" r:id="rId8"/>
    <p:sldId id="283" r:id="rId9"/>
    <p:sldId id="284" r:id="rId10"/>
    <p:sldId id="269" r:id="rId11"/>
    <p:sldId id="270" r:id="rId12"/>
    <p:sldId id="271" r:id="rId13"/>
    <p:sldId id="273" r:id="rId14"/>
    <p:sldId id="285" r:id="rId15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олев" initials="К" lastIdx="1" clrIdx="0">
    <p:extLst>
      <p:ext uri="{19B8F6BF-5375-455C-9EA6-DF929625EA0E}">
        <p15:presenceInfo xmlns:p15="http://schemas.microsoft.com/office/powerpoint/2012/main" xmlns="" userId="Корол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67" autoAdjust="0"/>
  </p:normalViewPr>
  <p:slideViewPr>
    <p:cSldViewPr>
      <p:cViewPr varScale="1">
        <p:scale>
          <a:sx n="94" d="100"/>
          <a:sy n="94" d="100"/>
        </p:scale>
        <p:origin x="-4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560559E-49EE-476E-9D30-95D2F4AE1E16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85C4C69-2BE8-4AC0-B75A-13361F7D646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4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98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56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7CC8CD-A849-4E8B-8A03-FD1032997CD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0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20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08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62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7CC8CD-A849-4E8B-8A03-FD1032997CD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18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7CC8CD-A849-4E8B-8A03-FD1032997CD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39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7CC8CD-A849-4E8B-8A03-FD1032997CD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6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6225" cy="372745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3520" cy="447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9448200"/>
            <a:ext cx="29689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965FBA-07D2-478D-AE55-6B10801826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3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994920" y="1384782"/>
            <a:ext cx="482256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/>
            <a:r>
              <a:rPr lang="ru-RU" dirty="0"/>
              <a:t>Техническое обслуживание и контроль метрологических характеристик Медицинской Техники</a:t>
            </a:r>
          </a:p>
        </p:txBody>
      </p:sp>
      <p:sp>
        <p:nvSpPr>
          <p:cNvPr id="83" name="CustomShape 2"/>
          <p:cNvSpPr/>
          <p:nvPr/>
        </p:nvSpPr>
        <p:spPr>
          <a:xfrm>
            <a:off x="4391192" y="3219840"/>
            <a:ext cx="3605836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strike="noStrike" spc="-1" dirty="0">
                <a:latin typeface="Circe"/>
                <a:ea typeface="DejaVu Sans"/>
              </a:rPr>
              <a:t>Королёв Дмитрий Александрович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latin typeface="Circe"/>
                <a:ea typeface="DejaVu Sans"/>
              </a:rPr>
              <a:t>Инженер по метрологии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>
                <a:latin typeface="Circe"/>
              </a:rPr>
              <a:t>Лаборатория Радиационного Контроля 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latin typeface="Circe"/>
                <a:ea typeface="DejaVu Sans"/>
              </a:rPr>
              <a:t>ФБУ «Псковский ЦСМ»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84" name="Рисунок 5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51640" y="458784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88" name="Picture 3"/>
          <p:cNvPicPr/>
          <p:nvPr/>
        </p:nvPicPr>
        <p:blipFill>
          <a:blip r:embed="rId4" cstate="print"/>
          <a:stretch/>
        </p:blipFill>
        <p:spPr>
          <a:xfrm>
            <a:off x="286200" y="1419480"/>
            <a:ext cx="3283200" cy="85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0" name="CustomShape 2"/>
          <p:cNvSpPr/>
          <p:nvPr/>
        </p:nvSpPr>
        <p:spPr>
          <a:xfrm>
            <a:off x="350217" y="133646"/>
            <a:ext cx="8555003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r>
              <a:rPr lang="ru-RU" sz="2600" u="sng" dirty="0"/>
              <a:t>Общая схема выполнения  КТС ГОСТ Р56606-2015 </a:t>
            </a:r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EAADE7-B30B-8CCD-AE74-6C69E4939A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11" y="759759"/>
            <a:ext cx="8929885" cy="39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52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0" name="CustomShape 2"/>
          <p:cNvSpPr/>
          <p:nvPr/>
        </p:nvSpPr>
        <p:spPr>
          <a:xfrm>
            <a:off x="539552" y="215813"/>
            <a:ext cx="8136824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r>
              <a:rPr lang="ru-RU" b="1" dirty="0"/>
              <a:t>ГОСТ </a:t>
            </a:r>
            <a:r>
              <a:rPr lang="ru-RU" b="1" dirty="0" smtClean="0"/>
              <a:t>Р 57501- </a:t>
            </a:r>
            <a:r>
              <a:rPr lang="ru-RU" b="1" dirty="0"/>
              <a:t>2017 </a:t>
            </a:r>
            <a:r>
              <a:rPr lang="ru-RU" b="1" u="sng" dirty="0" smtClean="0"/>
              <a:t>Техническое обслуживание медицинских изделий Требования </a:t>
            </a:r>
            <a:r>
              <a:rPr lang="ru-RU" b="1" u="sng" dirty="0"/>
              <a:t>для государственных закупок</a:t>
            </a:r>
            <a:r>
              <a:rPr lang="ru-RU" b="1" dirty="0"/>
              <a:t> </a:t>
            </a:r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4" name="CustomShape 6"/>
          <p:cNvSpPr/>
          <p:nvPr/>
        </p:nvSpPr>
        <p:spPr>
          <a:xfrm>
            <a:off x="611560" y="983329"/>
            <a:ext cx="8231760" cy="3676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Общие положения </a:t>
            </a:r>
          </a:p>
          <a:p>
            <a:endParaRPr lang="ru-RU" dirty="0"/>
          </a:p>
          <a:p>
            <a:r>
              <a:rPr lang="ru-RU" dirty="0"/>
              <a:t>4.6 Заказчик разрабатывает ТЗ с учетом требований изготовителей (производителей) МИ, ТО которых является объектом заказа, и требования к проведению ТО которые изложены в эксплуатационной документации.</a:t>
            </a:r>
          </a:p>
          <a:p>
            <a:endParaRPr lang="ru-RU" dirty="0"/>
          </a:p>
          <a:p>
            <a:r>
              <a:rPr lang="ru-RU" dirty="0"/>
              <a:t>4.7 При подготовке ТЗ на закупку услуг по ТО и ремонту МИ допускается включать в перечень МИ подлежащих ТО принадлежности МИ в том случае, если они связаны с МИ, включенными в данный перечень.</a:t>
            </a:r>
          </a:p>
          <a:p>
            <a:endParaRPr lang="ru-RU" dirty="0"/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													          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													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05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427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xmlns="" id="{48589137-19EA-4BA3-655C-E0D39293C1D9}"/>
              </a:ext>
            </a:extLst>
          </p:cNvPr>
          <p:cNvSpPr/>
          <p:nvPr/>
        </p:nvSpPr>
        <p:spPr>
          <a:xfrm>
            <a:off x="755576" y="693303"/>
            <a:ext cx="7821768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just"/>
            <a:r>
              <a:rPr lang="ru-RU" dirty="0"/>
              <a:t>               </a:t>
            </a:r>
            <a:r>
              <a:rPr lang="ru-RU" dirty="0">
                <a:solidFill>
                  <a:srgbClr val="C00000"/>
                </a:solidFill>
              </a:rPr>
              <a:t>подразделы ТЗ </a:t>
            </a:r>
          </a:p>
          <a:p>
            <a:pPr algn="just"/>
            <a:r>
              <a:rPr lang="ru-RU" dirty="0"/>
              <a:t>5.6.2.1 В подразделе, содержащем </a:t>
            </a:r>
            <a:r>
              <a:rPr lang="ru-RU" dirty="0">
                <a:solidFill>
                  <a:srgbClr val="C00000"/>
                </a:solidFill>
              </a:rPr>
              <a:t>требования к периодическому ТО, </a:t>
            </a:r>
            <a:r>
              <a:rPr lang="ru-RU" dirty="0"/>
              <a:t>приводят сведения о периодичности, объеме, методах и средствах проведения ТО, согласно технической и эксплуатационной документации на МИ, указанные в перечне МИ, подлежащих ТО. 5.6.2.2 В подразделе, содержащем </a:t>
            </a:r>
            <a:r>
              <a:rPr lang="ru-RU" dirty="0">
                <a:solidFill>
                  <a:srgbClr val="C00000"/>
                </a:solidFill>
              </a:rPr>
              <a:t>требования к техническому диагностированию</a:t>
            </a:r>
            <a:r>
              <a:rPr lang="ru-RU" dirty="0"/>
              <a:t> МИ, приводят требования к срокам выезда специалиста для проведения технического диагностирования.</a:t>
            </a:r>
          </a:p>
          <a:p>
            <a:pPr algn="just"/>
            <a:r>
              <a:rPr lang="ru-RU" dirty="0"/>
              <a:t> 5.6.2.3 В подразделе, содержащем </a:t>
            </a:r>
            <a:r>
              <a:rPr lang="ru-RU" dirty="0">
                <a:solidFill>
                  <a:srgbClr val="C00000"/>
                </a:solidFill>
              </a:rPr>
              <a:t>требования к ремонту МИ</a:t>
            </a:r>
            <a:r>
              <a:rPr lang="ru-RU" dirty="0"/>
              <a:t>, приводят: - сведения о сроках проведения работ в рамках ремонта МИ. Сроки могут быть указаны как с учетом сроков поставки запасных частей, так и без него, о чем в ТЗ должна быть сделана отдельная отметка;</a:t>
            </a:r>
          </a:p>
          <a:p>
            <a:pPr algn="just"/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5.7  Перечень МИ для ТО и его содержание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C92354-2DB8-32FD-B167-E4BBA16F473A}"/>
              </a:ext>
            </a:extLst>
          </p:cNvPr>
          <p:cNvSpPr txBox="1"/>
          <p:nvPr/>
        </p:nvSpPr>
        <p:spPr>
          <a:xfrm>
            <a:off x="635467" y="52681"/>
            <a:ext cx="8272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ГОСТ </a:t>
            </a:r>
            <a:r>
              <a:rPr lang="ru-RU" b="1" dirty="0" smtClean="0"/>
              <a:t>Р 57501- </a:t>
            </a:r>
            <a:r>
              <a:rPr lang="ru-RU" b="1" dirty="0"/>
              <a:t>2017 </a:t>
            </a:r>
            <a:r>
              <a:rPr lang="ru-RU" b="1" u="sng" dirty="0" smtClean="0"/>
              <a:t>Техническое обслуживание медицинских изделий Требования </a:t>
            </a:r>
            <a:r>
              <a:rPr lang="ru-RU" b="1" u="sng" dirty="0"/>
              <a:t>для государственных закупок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08732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4" name="CustomShape 5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6" name="CustomShape 7"/>
          <p:cNvSpPr/>
          <p:nvPr/>
        </p:nvSpPr>
        <p:spPr>
          <a:xfrm>
            <a:off x="539552" y="148891"/>
            <a:ext cx="8280920" cy="6946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251520" y="627534"/>
            <a:ext cx="8564632" cy="4051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3C7E8B-FF1C-834B-EA18-9B40A40228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316" y="699542"/>
            <a:ext cx="6648028" cy="38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9952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0" name="CustomShape 2"/>
          <p:cNvSpPr/>
          <p:nvPr/>
        </p:nvSpPr>
        <p:spPr>
          <a:xfrm>
            <a:off x="539552" y="308144"/>
            <a:ext cx="8136824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latin typeface="Circe"/>
              </a:rPr>
              <a:t>Основные  термины и определения</a:t>
            </a:r>
            <a:endParaRPr lang="ru-RU" sz="2400" spc="-1" dirty="0"/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4" name="CustomShape 6"/>
          <p:cNvSpPr/>
          <p:nvPr/>
        </p:nvSpPr>
        <p:spPr>
          <a:xfrm>
            <a:off x="504000" y="936720"/>
            <a:ext cx="8231760" cy="372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Техническое Обслуживание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комплекс регламентированных нормативной, технической, эксплуатационной документацией мероприятий и операций по поддержанию и восстановлению работоспособности или исправности Медицинских Изделий (МИ) при их использовании по назначению, предусмотренному изготовителем (производителем). </a:t>
            </a: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57501—2017. пункт 3.8</a:t>
            </a: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Изделия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термин, относящийся ко всему спектру медицинского оснащения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всё кроме лекарств (медицинских препаратов)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86"/>
              </a:spcBef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Техника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Оборудование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термины являющиеся, частными по отношению к термину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Изделия.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86"/>
              </a:spcBef>
            </a:pP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													    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													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05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CBB5E7-633D-BB45-0AC7-A09C930A96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162" y="211807"/>
            <a:ext cx="73056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1329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18AA21-095A-C893-0639-570A34D974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4859" y="7937"/>
            <a:ext cx="3689776" cy="22407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AF4FEB-B0D9-8C8D-D5EF-13E4246535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621" y="51470"/>
            <a:ext cx="3689776" cy="2227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D78C7A-DF26-B3EB-9031-7FD0E5FA484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499" y="2283718"/>
            <a:ext cx="3735453" cy="22656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3FB11A-FE0A-D9D8-1F41-55C1E65C7D0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02693" y="2216113"/>
            <a:ext cx="3676650" cy="2400300"/>
          </a:xfrm>
          <a:prstGeom prst="rect">
            <a:avLst/>
          </a:prstGeom>
        </p:spPr>
      </p:pic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xmlns="" id="{B92963B5-E1E9-E8A2-2A10-4386E1BF317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85124" y="4083918"/>
            <a:ext cx="3312368" cy="553998"/>
          </a:xfrm>
        </p:spPr>
        <p:txBody>
          <a:bodyPr/>
          <a:lstStyle/>
          <a:p>
            <a:r>
              <a:rPr lang="ru-RU" dirty="0"/>
              <a:t>Система организации ТО</a:t>
            </a:r>
          </a:p>
          <a:p>
            <a:r>
              <a:rPr lang="ru-RU" dirty="0"/>
              <a:t>теряет устойчивость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D9AF1D1-FF29-10D7-E321-E068B160DA4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0332" y="3769593"/>
            <a:ext cx="14097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6571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C37B43B5-CDE5-785F-9A75-2B5FB23D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216257"/>
            <a:ext cx="8139753" cy="830997"/>
          </a:xfrm>
        </p:spPr>
        <p:txBody>
          <a:bodyPr/>
          <a:lstStyle/>
          <a:p>
            <a:r>
              <a:rPr lang="ru-RU" dirty="0">
                <a:latin typeface="+mj-lt"/>
              </a:rPr>
              <a:t>               При отсутствии качественной организации юридического, пользовательского и технического взаимодействия,  система Технического обслуживания в МУ переходит к следующим формам существования</a:t>
            </a:r>
            <a:r>
              <a:rPr lang="ru-RU" dirty="0"/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8A9E5F-AA46-2671-F6A6-79F0C0D173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22036"/>
            <a:ext cx="4290605" cy="26458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CE5B37-90FE-E763-EDD3-7A58966052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285" y="1222036"/>
            <a:ext cx="4353715" cy="2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8325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4" name="CustomShape 5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6" name="CustomShape 7"/>
          <p:cNvSpPr/>
          <p:nvPr/>
        </p:nvSpPr>
        <p:spPr>
          <a:xfrm>
            <a:off x="539552" y="-67134"/>
            <a:ext cx="8280920" cy="6946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Документы, регламентирующие взаимодействие </a:t>
            </a:r>
            <a:r>
              <a:rPr lang="ru-RU" b="1" dirty="0"/>
              <a:t>Медицинских </a:t>
            </a:r>
            <a:r>
              <a:rPr lang="ru-RU" b="1" dirty="0" smtClean="0"/>
              <a:t>учреждений</a:t>
            </a:r>
            <a:r>
              <a:rPr lang="ru-RU" dirty="0" smtClean="0"/>
              <a:t> </a:t>
            </a:r>
            <a:r>
              <a:rPr lang="ru-RU" b="1" dirty="0"/>
              <a:t>и</a:t>
            </a:r>
            <a:r>
              <a:rPr lang="ru-RU" dirty="0"/>
              <a:t> организаций </a:t>
            </a:r>
            <a:r>
              <a:rPr lang="ru-RU" b="1" dirty="0"/>
              <a:t>Исполнителей</a:t>
            </a:r>
            <a:r>
              <a:rPr lang="ru-RU" dirty="0"/>
              <a:t>, занимающихся </a:t>
            </a:r>
            <a:r>
              <a:rPr lang="ru-RU" b="1" dirty="0"/>
              <a:t>ТО МИ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  <a:buFontTx/>
              <a:buChar char="-"/>
            </a:pPr>
            <a:endParaRPr lang="ru-RU" sz="1800" b="1" strike="noStrike" spc="-12" dirty="0">
              <a:solidFill>
                <a:srgbClr val="158466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250351" y="548858"/>
            <a:ext cx="8704800" cy="41111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b="1" dirty="0">
                <a:latin typeface="+mj-lt"/>
                <a:ea typeface="Segoe UI Historic" pitchFamily="34" charset="0"/>
                <a:cs typeface="Segoe UI Historic" pitchFamily="34" charset="0"/>
              </a:rPr>
              <a:t>Приказ Минэкономразвития России №567 от 02.10.2013г. (ред. 01.01.2014)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+mj-lt"/>
                <a:ea typeface="Segoe UI Historic" pitchFamily="34" charset="0"/>
                <a:cs typeface="Segoe UI Historic" pitchFamily="34" charset="0"/>
              </a:rPr>
              <a:t>(«</a:t>
            </a:r>
            <a:r>
              <a:rPr lang="ru-RU" sz="1400" dirty="0">
                <a:latin typeface="+mj-lt"/>
                <a:ea typeface="Segoe UI Historic" pitchFamily="34" charset="0"/>
                <a:cs typeface="Segoe UI Historic" pitchFamily="34" charset="0"/>
              </a:rPr>
              <a:t>Об утверждении Методических рекомендаций по применению методов определения начальной (максимальной) цены контракта, цены контракта, заключаемого с единственным поставщиком (подрядчиком, исполнителем»)</a:t>
            </a:r>
            <a:endParaRPr lang="ru-RU" sz="1400" kern="100" dirty="0">
              <a:effectLst/>
              <a:latin typeface="+mj-lt"/>
              <a:ea typeface="Segoe UI Historic" pitchFamily="34" charset="0"/>
              <a:cs typeface="Segoe UI Historic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b="1" kern="100" dirty="0">
                <a:effectLst/>
                <a:latin typeface="+mj-lt"/>
                <a:ea typeface="Segoe UI Historic" pitchFamily="34" charset="0"/>
                <a:cs typeface="Segoe UI Historic" pitchFamily="34" charset="0"/>
              </a:rPr>
              <a:t>Приказ Министерства здравоохранения РФ N 450н от 15.05.2020г. (</a:t>
            </a:r>
            <a:r>
              <a:rPr lang="ru-RU" sz="1600" b="1" dirty="0">
                <a:latin typeface="+mj-lt"/>
                <a:ea typeface="Segoe UI Historic" pitchFamily="34" charset="0"/>
                <a:cs typeface="Segoe UI Historic" pitchFamily="34" charset="0"/>
              </a:rPr>
              <a:t>ред. 10.10.2022)</a:t>
            </a:r>
            <a:endParaRPr lang="ru-RU" sz="1600" b="1" kern="100" dirty="0">
              <a:effectLst/>
              <a:latin typeface="+mj-lt"/>
              <a:ea typeface="Segoe UI Historic" pitchFamily="34" charset="0"/>
              <a:cs typeface="Segoe UI Historic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22272F"/>
                </a:solidFill>
                <a:highlight>
                  <a:srgbClr val="FFFFFF"/>
                </a:highlight>
                <a:latin typeface="+mj-lt"/>
                <a:ea typeface="Segoe UI Historic" pitchFamily="34" charset="0"/>
                <a:cs typeface="Segoe UI Historic" pitchFamily="34" charset="0"/>
              </a:rPr>
              <a:t>«</a:t>
            </a:r>
            <a:r>
              <a:rPr lang="ru-RU" sz="1400" i="0" dirty="0">
                <a:solidFill>
                  <a:srgbClr val="22272F"/>
                </a:solidFill>
                <a:effectLst/>
                <a:highlight>
                  <a:srgbClr val="FFFFFF"/>
                </a:highlight>
                <a:latin typeface="+mj-lt"/>
                <a:ea typeface="Segoe UI Historic" pitchFamily="34" charset="0"/>
                <a:cs typeface="Segoe UI Historic" pitchFamily="34" charset="0"/>
              </a:rPr>
              <a:t>Об утверждении порядка определения начальной (максимальной) цены контракта, цены контракта, заключаемого с единственным поставщиком (подрядчиком, исполнителем), и начальной цены единицы товара, работы, услуги при осуществлении закупок медицинских изделий»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Segoe UI Historic" pitchFamily="34" charset="0"/>
                <a:cs typeface="Segoe UI Historic" pitchFamily="34" charset="0"/>
              </a:rPr>
              <a:t>Федеральный закон N 223-ФЗ от 18.07.2011 </a:t>
            </a:r>
            <a:r>
              <a:rPr lang="ru-RU" sz="1600" b="1" dirty="0">
                <a:latin typeface="+mj-lt"/>
                <a:ea typeface="Segoe UI Historic" pitchFamily="34" charset="0"/>
                <a:cs typeface="Segoe UI Historic" pitchFamily="34" charset="0"/>
              </a:rPr>
              <a:t>(ред. 04.08.2023)</a:t>
            </a:r>
            <a:endParaRPr lang="ru-RU" sz="14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  <a:ea typeface="Segoe UI Historic" pitchFamily="34" charset="0"/>
              <a:cs typeface="Segoe UI Historic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Segoe UI Historic" pitchFamily="34" charset="0"/>
                <a:cs typeface="Segoe UI Historic" pitchFamily="34" charset="0"/>
              </a:rPr>
              <a:t>«О закупках товаров, работ, услуг отдельными видами юридических лиц»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b="1" i="0" dirty="0">
                <a:solidFill>
                  <a:srgbClr val="22272F"/>
                </a:solidFill>
                <a:effectLst/>
                <a:latin typeface="+mj-lt"/>
                <a:ea typeface="Segoe UI Historic" pitchFamily="34" charset="0"/>
                <a:cs typeface="Segoe UI Historic" pitchFamily="34" charset="0"/>
              </a:rPr>
              <a:t>Федеральный закон N 44-ФЗ от 5 апреля 2013 г. </a:t>
            </a:r>
            <a:endParaRPr lang="ru-RU" sz="1600" b="1" dirty="0">
              <a:solidFill>
                <a:srgbClr val="22272F"/>
              </a:solidFill>
              <a:latin typeface="+mj-lt"/>
              <a:ea typeface="Segoe UI Historic" pitchFamily="34" charset="0"/>
              <a:cs typeface="Segoe UI Historic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0" dirty="0">
                <a:solidFill>
                  <a:srgbClr val="22272F"/>
                </a:solidFill>
                <a:effectLst/>
                <a:latin typeface="+mj-lt"/>
                <a:ea typeface="Segoe UI Historic" pitchFamily="34" charset="0"/>
                <a:cs typeface="Segoe UI Historic" pitchFamily="34" charset="0"/>
              </a:rPr>
              <a:t>«</a:t>
            </a:r>
            <a:r>
              <a:rPr lang="ru-RU" sz="1400" i="0" dirty="0">
                <a:solidFill>
                  <a:srgbClr val="22272F"/>
                </a:solidFill>
                <a:effectLst/>
                <a:latin typeface="+mj-lt"/>
                <a:ea typeface="Segoe UI Historic" pitchFamily="34" charset="0"/>
                <a:cs typeface="Segoe UI Historic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1116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4" name="CustomShape 5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6" name="CustomShape 7"/>
          <p:cNvSpPr/>
          <p:nvPr/>
        </p:nvSpPr>
        <p:spPr>
          <a:xfrm>
            <a:off x="251520" y="148891"/>
            <a:ext cx="8568952" cy="6946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Документы, регламентирующие взаимодействие </a:t>
            </a:r>
            <a:r>
              <a:rPr lang="ru-RU" b="1" dirty="0"/>
              <a:t>Медицинских </a:t>
            </a:r>
            <a:r>
              <a:rPr lang="ru-RU" b="1" dirty="0" smtClean="0"/>
              <a:t>учреждений</a:t>
            </a:r>
            <a:r>
              <a:rPr lang="ru-RU" dirty="0" smtClean="0"/>
              <a:t> </a:t>
            </a:r>
            <a:r>
              <a:rPr lang="ru-RU" dirty="0"/>
              <a:t>и организаций </a:t>
            </a:r>
            <a:r>
              <a:rPr lang="ru-RU" b="1" dirty="0"/>
              <a:t>Исполнителей</a:t>
            </a:r>
            <a:r>
              <a:rPr lang="ru-RU" dirty="0"/>
              <a:t>, занимающихся </a:t>
            </a:r>
            <a:r>
              <a:rPr lang="ru-RU" b="1" dirty="0"/>
              <a:t>ТО МИ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  <a:buFontTx/>
              <a:buChar char="-"/>
            </a:pPr>
            <a:endParaRPr lang="ru-RU" sz="1800" b="1" strike="noStrike" spc="-12" dirty="0">
              <a:solidFill>
                <a:srgbClr val="158466"/>
              </a:solidFill>
              <a:latin typeface="Calibri"/>
              <a:ea typeface="DejaVu Sans"/>
            </a:endParaRPr>
          </a:p>
          <a:p>
            <a:pPr algn="l"/>
            <a:r>
              <a:rPr lang="ru-RU" sz="1400" b="1" i="0" dirty="0" smtClean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Письмо </a:t>
            </a:r>
            <a:r>
              <a:rPr lang="ru-RU" sz="1400" b="1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Министерства здравоохранения РФ от 26 декабря 2022 г. N 25-3/И/2-22418 Об отзыве письма Минздрава России от 27 октября 2003 г. N 293-22/233</a:t>
            </a:r>
          </a:p>
          <a:p>
            <a:pPr algn="l"/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12 января 2023</a:t>
            </a:r>
          </a:p>
          <a:p>
            <a:pPr algn="l"/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Министерство здравоохранения Российской Федерации </a:t>
            </a:r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информирует об отзыве письма 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Минздрава России от 27 октября 2003 г. N 293-22/233 "О введении в действие методических рекомендаций "Техническое обслуживание медицинской техники".</a:t>
            </a:r>
          </a:p>
          <a:p>
            <a:pPr algn="l"/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Дополнительно сообщаем, что </a:t>
            </a:r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при техническом обслуживании медицинских изделий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 медицинским и сервисным организациям </a:t>
            </a:r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следует руководствоваться технической или эксплуатационной документацией 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производителя на медицинское изделие, </a:t>
            </a:r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а также актуальными государственными стандартами:</a:t>
            </a:r>
          </a:p>
          <a:p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ГОСТ Р 58451-2019 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"Изделия медицинские. Обслуживание техническое. Основные положения";</a:t>
            </a:r>
          </a:p>
          <a:p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ГОСТ Р 56606-2015 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"Контроль технического состояния и функционирования медицинских изделий. Основные положения";</a:t>
            </a:r>
          </a:p>
          <a:p>
            <a:pPr algn="l"/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ГОСТ </a:t>
            </a:r>
            <a:r>
              <a:rPr lang="ru-RU" sz="1400" u="sng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Р </a:t>
            </a:r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57501-2017 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"Техническое обслуживание медицинских изделий. Требования для государственных закупок";</a:t>
            </a:r>
          </a:p>
          <a:p>
            <a:pPr algn="l"/>
            <a:r>
              <a:rPr lang="ru-RU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ГОСТ 18322-2016 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"Система технического обслуживания и ремонта техники. Термины и определения".</a:t>
            </a: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251520" y="915566"/>
            <a:ext cx="8564632" cy="37630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50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4" name="CustomShape 5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6" name="CustomShape 7"/>
          <p:cNvSpPr/>
          <p:nvPr/>
        </p:nvSpPr>
        <p:spPr>
          <a:xfrm>
            <a:off x="539552" y="148891"/>
            <a:ext cx="8280920" cy="6946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ГОСТ </a:t>
            </a:r>
            <a:r>
              <a:rPr lang="ru-RU" sz="18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 58451-2019 </a:t>
            </a:r>
            <a:r>
              <a:rPr lang="ru-RU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Изделия </a:t>
            </a:r>
            <a:r>
              <a:rPr lang="ru-RU" sz="1800" b="1" u="sng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медицинские. </a:t>
            </a:r>
            <a:r>
              <a:rPr lang="ru-RU" sz="18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u="sng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 техническое .Основные положения</a:t>
            </a:r>
            <a:endParaRPr lang="ru-RU" sz="1050" b="1" u="sng" strike="noStrike" spc="-1" dirty="0">
              <a:latin typeface="+mj-lt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251520" y="915566"/>
            <a:ext cx="8564632" cy="37630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4.14 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Система ТО МИ включает в себя: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периодическое ТО;</a:t>
            </a:r>
            <a:endParaRPr lang="ru-R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внеплановое ТО;</a:t>
            </a:r>
            <a:endParaRPr lang="ru-R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техническое диагностирование;</a:t>
            </a:r>
            <a:endParaRPr lang="ru-R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ремонт;</a:t>
            </a:r>
            <a:endParaRPr lang="ru-R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КТС (Проверка тех. параметров и/или  Поверка);</a:t>
            </a:r>
            <a:endParaRPr lang="ru-R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монтаж/демонтаж или наладку;</a:t>
            </a:r>
            <a:endParaRPr lang="ru-R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6322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09120" cy="501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4930560"/>
            <a:ext cx="9141120" cy="21024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0" name="CustomShape 2"/>
          <p:cNvSpPr/>
          <p:nvPr/>
        </p:nvSpPr>
        <p:spPr>
          <a:xfrm>
            <a:off x="539552" y="-61186"/>
            <a:ext cx="8136824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r>
              <a:rPr lang="ru-RU" u="sng" dirty="0"/>
              <a:t>ГОСТ Р56606-2015 Контроль технического состояния и функционирования медицинских изделий. Основные положения</a:t>
            </a:r>
          </a:p>
          <a:p>
            <a:endParaRPr lang="ru-RU" b="1" spc="-1" dirty="0">
              <a:latin typeface="Circe"/>
            </a:endParaRPr>
          </a:p>
          <a:p>
            <a:r>
              <a:rPr lang="ru-RU" b="1" spc="-1" dirty="0">
                <a:latin typeface="+mj-lt"/>
              </a:rPr>
              <a:t>Основные  термины и определения</a:t>
            </a:r>
            <a:endParaRPr lang="ru-RU" spc="-1" dirty="0">
              <a:latin typeface="+mj-lt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422640" y="123480"/>
            <a:ext cx="4320" cy="64512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4" name="CustomShape 6"/>
          <p:cNvSpPr/>
          <p:nvPr/>
        </p:nvSpPr>
        <p:spPr>
          <a:xfrm>
            <a:off x="484993" y="1347614"/>
            <a:ext cx="8231760" cy="30243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КТС (Контроль </a:t>
            </a:r>
            <a:r>
              <a:rPr lang="ru-RU" sz="20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ехнического </a:t>
            </a:r>
            <a:r>
              <a:rPr lang="ru-RU" sz="20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остояния)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проверка соответствия значений параметров  и характеристик МИ требованиям нормативной и эксплуатационной документации, выявление изношенных, повреждённых частей (деталей), проверка  действия всех защитных устройств и блокировок, наличия и ведения эксплуатационной документации.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Поверка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средств измерений (поверка) - совокупность операций, выполняемых в целях подтверждения соответствия средств измерений метрологическим требованиям.</a:t>
            </a: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													    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													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3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6"/>
              </a:spcBef>
            </a:pPr>
            <a:r>
              <a:rPr lang="ru-RU" sz="105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050" b="0" strike="noStrike" spc="-1" dirty="0">
              <a:latin typeface="Arial"/>
            </a:endParaRPr>
          </a:p>
        </p:txBody>
      </p:sp>
      <p:sp>
        <p:nvSpPr>
          <p:cNvPr id="9220" name="AutoShape 4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5.imimg.com/data5/SELLER/Default/2020/11/HW/YH/CK/1098961/sta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ozone.ru/s3/multimedia-x/61574422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9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19126</TotalTime>
  <Words>691</Words>
  <Application>Microsoft Office PowerPoint</Application>
  <PresentationFormat>Экран (16:9)</PresentationFormat>
  <Paragraphs>111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Слайд 1</vt:lpstr>
      <vt:lpstr>Слайд 2</vt:lpstr>
      <vt:lpstr>Слайд 3</vt:lpstr>
      <vt:lpstr>Слайд 4</vt:lpstr>
      <vt:lpstr>               При отсутствии качественной организации юридического, пользовательского и технического взаимодействия,  система Технического обслуживания в МУ переходит к следующим формам существования: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EAMEJIA</dc:creator>
  <dc:description/>
  <cp:lastModifiedBy>Отдел стандартизации</cp:lastModifiedBy>
  <cp:revision>1289</cp:revision>
  <cp:lastPrinted>2024-04-23T09:57:47Z</cp:lastPrinted>
  <dcterms:created xsi:type="dcterms:W3CDTF">2014-02-03T20:55:49Z</dcterms:created>
  <dcterms:modified xsi:type="dcterms:W3CDTF">2024-04-25T11:52:12Z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